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5" r:id="rId2"/>
  </p:sldMasterIdLst>
  <p:notesMasterIdLst>
    <p:notesMasterId r:id="rId43"/>
  </p:notesMasterIdLst>
  <p:handoutMasterIdLst>
    <p:handoutMasterId r:id="rId44"/>
  </p:handoutMasterIdLst>
  <p:sldIdLst>
    <p:sldId id="297" r:id="rId3"/>
    <p:sldId id="364" r:id="rId4"/>
    <p:sldId id="323" r:id="rId5"/>
    <p:sldId id="322" r:id="rId6"/>
    <p:sldId id="318" r:id="rId7"/>
    <p:sldId id="307" r:id="rId8"/>
    <p:sldId id="308" r:id="rId9"/>
    <p:sldId id="325" r:id="rId10"/>
    <p:sldId id="354" r:id="rId11"/>
    <p:sldId id="342" r:id="rId12"/>
    <p:sldId id="326" r:id="rId13"/>
    <p:sldId id="358" r:id="rId14"/>
    <p:sldId id="356" r:id="rId15"/>
    <p:sldId id="357" r:id="rId16"/>
    <p:sldId id="359" r:id="rId17"/>
    <p:sldId id="329" r:id="rId18"/>
    <p:sldId id="309" r:id="rId19"/>
    <p:sldId id="333" r:id="rId20"/>
    <p:sldId id="310" r:id="rId21"/>
    <p:sldId id="334" r:id="rId22"/>
    <p:sldId id="311" r:id="rId23"/>
    <p:sldId id="361" r:id="rId24"/>
    <p:sldId id="344" r:id="rId25"/>
    <p:sldId id="360" r:id="rId26"/>
    <p:sldId id="362" r:id="rId27"/>
    <p:sldId id="348" r:id="rId28"/>
    <p:sldId id="346" r:id="rId29"/>
    <p:sldId id="317" r:id="rId30"/>
    <p:sldId id="345" r:id="rId31"/>
    <p:sldId id="353" r:id="rId32"/>
    <p:sldId id="339" r:id="rId33"/>
    <p:sldId id="341" r:id="rId34"/>
    <p:sldId id="363" r:id="rId35"/>
    <p:sldId id="355" r:id="rId36"/>
    <p:sldId id="338" r:id="rId37"/>
    <p:sldId id="350" r:id="rId38"/>
    <p:sldId id="351" r:id="rId39"/>
    <p:sldId id="336" r:id="rId40"/>
    <p:sldId id="270" r:id="rId41"/>
    <p:sldId id="365" r:id="rId42"/>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709">
          <p15:clr>
            <a:srgbClr val="A4A3A4"/>
          </p15:clr>
        </p15:guide>
        <p15:guide id="2" orient="horz" pos="3793">
          <p15:clr>
            <a:srgbClr val="A4A3A4"/>
          </p15:clr>
        </p15:guide>
        <p15:guide id="3" orient="horz" pos="210">
          <p15:clr>
            <a:srgbClr val="A4A3A4"/>
          </p15:clr>
        </p15:guide>
        <p15:guide id="4" orient="horz" pos="513">
          <p15:clr>
            <a:srgbClr val="A4A3A4"/>
          </p15:clr>
        </p15:guide>
        <p15:guide id="5" pos="5647">
          <p15:clr>
            <a:srgbClr val="A4A3A4"/>
          </p15:clr>
        </p15:guide>
        <p15:guide id="6" pos="4059">
          <p15:clr>
            <a:srgbClr val="A4A3A4"/>
          </p15:clr>
        </p15:guide>
        <p15:guide id="7" pos="3969">
          <p15:clr>
            <a:srgbClr val="A4A3A4"/>
          </p15:clr>
        </p15:guide>
        <p15:guide id="8" pos="340">
          <p15:clr>
            <a:srgbClr val="A4A3A4"/>
          </p15:clr>
        </p15:guide>
        <p15:guide id="9" pos="5556">
          <p15:clr>
            <a:srgbClr val="A4A3A4"/>
          </p15:clr>
        </p15:guide>
        <p15:guide id="10" pos="5254">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75DCB02-9BB8-47FD-8907-85C794F793BA}" styleName="Designformatvorlage 1 - Akz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5758FB7-9AC5-4552-8A53-C91805E547FA}" styleName="Designformatvorlage 1 - Akz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Designformatvorlage 1 - Akz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C2FFA5D-87B4-456A-9821-1D502468CF0F}" styleName="Designformatvorlage 1 - Akz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7853C-536D-4A76-A0AE-DD22124D55A5}" styleName="Designformatvorlage 1 - Akz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D5ABB26-0587-4C30-8999-92F81FD0307C}" styleName="Keine Formatvorlage, kein Gitternetz">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ittlere Formatvorlag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84E427A-3D55-4303-BF80-6455036E1DE7}" styleName="Designformatvorlage 1 - Akz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719" autoAdjust="0"/>
    <p:restoredTop sz="70758" autoAdjust="0"/>
  </p:normalViewPr>
  <p:slideViewPr>
    <p:cSldViewPr snapToObjects="1" showGuides="1">
      <p:cViewPr varScale="1">
        <p:scale>
          <a:sx n="62" d="100"/>
          <a:sy n="62" d="100"/>
        </p:scale>
        <p:origin x="-1987" y="-82"/>
      </p:cViewPr>
      <p:guideLst>
        <p:guide orient="horz" pos="709"/>
        <p:guide orient="horz" pos="3793"/>
        <p:guide orient="horz" pos="210"/>
        <p:guide orient="horz" pos="513"/>
        <p:guide pos="5647"/>
        <p:guide pos="4059"/>
        <p:guide pos="3969"/>
        <p:guide pos="340"/>
        <p:guide pos="5556"/>
        <p:guide pos="5254"/>
      </p:guideLst>
    </p:cSldViewPr>
  </p:slideViewPr>
  <p:outlineViewPr>
    <p:cViewPr>
      <p:scale>
        <a:sx n="33" d="100"/>
        <a:sy n="33" d="100"/>
      </p:scale>
      <p:origin x="0" y="9979"/>
    </p:cViewPr>
  </p:outlineViewPr>
  <p:notesTextViewPr>
    <p:cViewPr>
      <p:scale>
        <a:sx n="100" d="100"/>
        <a:sy n="100" d="100"/>
      </p:scale>
      <p:origin x="0" y="0"/>
    </p:cViewPr>
  </p:notesTextViewPr>
  <p:sorterViewPr>
    <p:cViewPr>
      <p:scale>
        <a:sx n="66" d="100"/>
        <a:sy n="66" d="100"/>
      </p:scale>
      <p:origin x="0" y="0"/>
    </p:cViewPr>
  </p:sorterViewPr>
  <p:notesViewPr>
    <p:cSldViewPr snapToObjects="1" showGuides="1">
      <p:cViewPr varScale="1">
        <p:scale>
          <a:sx n="83" d="100"/>
          <a:sy n="83" d="100"/>
        </p:scale>
        <p:origin x="-3072"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notesMaster" Target="notesMasters/notesMaster1.xml"/><Relationship Id="rId4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28A31ED-2EC5-4F6F-AAEC-F32F5DAC2D0B}" type="datetimeFigureOut">
              <a:rPr lang="de-DE" smtClean="0"/>
              <a:pPr/>
              <a:t>03.11.2014</a:t>
            </a:fld>
            <a:endParaRPr lang="de-DE"/>
          </a:p>
        </p:txBody>
      </p:sp>
      <p:sp>
        <p:nvSpPr>
          <p:cNvPr id="4" name="Fußzeilenplatzhalt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F5683F5-98C0-4C11-A2C9-A1BC32812E51}" type="slidenum">
              <a:rPr lang="de-DE" smtClean="0"/>
              <a:pPr/>
              <a:t>‹Nr.›</a:t>
            </a:fld>
            <a:endParaRPr lang="de-DE"/>
          </a:p>
        </p:txBody>
      </p:sp>
    </p:spTree>
    <p:extLst>
      <p:ext uri="{BB962C8B-B14F-4D97-AF65-F5344CB8AC3E}">
        <p14:creationId xmlns:p14="http://schemas.microsoft.com/office/powerpoint/2010/main" val="3765574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22D10DB-BAAE-4B85-A6DD-800EC149E190}" type="datetimeFigureOut">
              <a:rPr lang="de-DE" smtClean="0"/>
              <a:pPr/>
              <a:t>03.11.2014</a:t>
            </a:fld>
            <a:endParaRPr lang="de-DE"/>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249A2F7-1505-4362-994B-EDA535D688DE}" type="slidenum">
              <a:rPr lang="de-DE" smtClean="0"/>
              <a:pPr/>
              <a:t>‹Nr.›</a:t>
            </a:fld>
            <a:endParaRPr lang="de-DE"/>
          </a:p>
        </p:txBody>
      </p:sp>
    </p:spTree>
    <p:extLst>
      <p:ext uri="{BB962C8B-B14F-4D97-AF65-F5344CB8AC3E}">
        <p14:creationId xmlns:p14="http://schemas.microsoft.com/office/powerpoint/2010/main" val="42609741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F249A2F7-1505-4362-994B-EDA535D688DE}" type="slidenum">
              <a:rPr lang="de-DE" smtClean="0"/>
              <a:pPr/>
              <a:t>1</a:t>
            </a:fld>
            <a:endParaRPr lang="de-DE"/>
          </a:p>
        </p:txBody>
      </p:sp>
    </p:spTree>
    <p:extLst>
      <p:ext uri="{BB962C8B-B14F-4D97-AF65-F5344CB8AC3E}">
        <p14:creationId xmlns:p14="http://schemas.microsoft.com/office/powerpoint/2010/main" val="7063577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28600" indent="-228600">
              <a:buFont typeface="+mj-lt"/>
              <a:buAutoNum type="arabicParenBoth"/>
            </a:pPr>
            <a:r>
              <a:rPr lang="de-DE" dirty="0" smtClean="0"/>
              <a:t>Hier wird die Eigenschaft Items eines</a:t>
            </a:r>
            <a:r>
              <a:rPr lang="de-DE" baseline="0" dirty="0" smtClean="0"/>
              <a:t> Kunden geprüft:</a:t>
            </a:r>
          </a:p>
          <a:p>
            <a:pPr marL="0" indent="0">
              <a:buFont typeface="+mj-lt"/>
              <a:buNone/>
            </a:pPr>
            <a:r>
              <a:rPr lang="de-DE" baseline="0" dirty="0" smtClean="0"/>
              <a:t>Falls die Liste der </a:t>
            </a:r>
            <a:r>
              <a:rPr lang="de-DE" baseline="0" dirty="0" err="1" smtClean="0"/>
              <a:t>Auftragspostionen</a:t>
            </a:r>
            <a:r>
              <a:rPr lang="de-DE" baseline="0" dirty="0" smtClean="0"/>
              <a:t> leer ist, wird der Kunde verworfen.</a:t>
            </a:r>
          </a:p>
          <a:p>
            <a:pPr marL="0" indent="0">
              <a:buFont typeface="+mj-lt"/>
              <a:buNone/>
            </a:pPr>
            <a:endParaRPr lang="de-DE" baseline="0" dirty="0" smtClean="0"/>
          </a:p>
          <a:p>
            <a:pPr marL="0" indent="0">
              <a:buFont typeface="+mj-lt"/>
              <a:buNone/>
            </a:pPr>
            <a:r>
              <a:rPr lang="de-DE" baseline="0" dirty="0" smtClean="0"/>
              <a:t>(2) </a:t>
            </a:r>
            <a:r>
              <a:rPr lang="de-DE" baseline="0" dirty="0" err="1" smtClean="0"/>
              <a:t>Sort</a:t>
            </a:r>
            <a:r>
              <a:rPr lang="de-DE" baseline="0" dirty="0" smtClean="0"/>
              <a:t> ist eine neue Methode am List-Interface.</a:t>
            </a:r>
          </a:p>
          <a:p>
            <a:pPr marL="0" indent="0">
              <a:buFont typeface="+mj-lt"/>
              <a:buNone/>
            </a:pPr>
            <a:r>
              <a:rPr lang="de-DE" baseline="0" dirty="0" smtClean="0"/>
              <a:t>Der </a:t>
            </a:r>
            <a:r>
              <a:rPr lang="de-DE" baseline="0" dirty="0" err="1" smtClean="0"/>
              <a:t>Comparator</a:t>
            </a:r>
            <a:r>
              <a:rPr lang="de-DE" baseline="0" dirty="0" smtClean="0"/>
              <a:t> hat eine neue statische Methode </a:t>
            </a:r>
            <a:r>
              <a:rPr lang="de-DE" baseline="0" dirty="0" err="1" smtClean="0"/>
              <a:t>comparing</a:t>
            </a:r>
            <a:r>
              <a:rPr lang="de-DE" baseline="0" dirty="0" smtClean="0"/>
              <a:t> erhalten.</a:t>
            </a:r>
          </a:p>
          <a:p>
            <a:pPr marL="0" indent="0">
              <a:buFont typeface="+mj-lt"/>
              <a:buNone/>
            </a:pPr>
            <a:r>
              <a:rPr lang="de-DE" baseline="0" dirty="0" smtClean="0"/>
              <a:t>Dieser kann direkt ein Sortierkriterium übergeben werden.</a:t>
            </a:r>
          </a:p>
          <a:p>
            <a:pPr marL="0" indent="0">
              <a:buFont typeface="+mj-lt"/>
              <a:buNone/>
            </a:pPr>
            <a:r>
              <a:rPr lang="de-DE" baseline="0" dirty="0" smtClean="0"/>
              <a:t>Das ist kürzer als die normale Schreibweise mit dem </a:t>
            </a:r>
            <a:r>
              <a:rPr lang="de-DE" baseline="0" dirty="0" err="1" smtClean="0"/>
              <a:t>Comparator</a:t>
            </a:r>
            <a:r>
              <a:rPr lang="de-DE" baseline="0" dirty="0" smtClean="0"/>
              <a:t>, bei der ich immer das linke Objekt mit dem rechten Vergleichen muss.</a:t>
            </a:r>
          </a:p>
          <a:p>
            <a:pPr marL="0" indent="0">
              <a:buFont typeface="+mj-lt"/>
              <a:buNone/>
            </a:pPr>
            <a:endParaRPr lang="de-DE" baseline="0" dirty="0" smtClean="0"/>
          </a:p>
          <a:p>
            <a:pPr marL="0" indent="0">
              <a:buFont typeface="+mj-lt"/>
              <a:buNone/>
            </a:pPr>
            <a:r>
              <a:rPr lang="de-DE" baseline="0" dirty="0" smtClean="0"/>
              <a:t>(3) </a:t>
            </a:r>
            <a:r>
              <a:rPr lang="de-DE" baseline="0" dirty="0" err="1" smtClean="0"/>
              <a:t>forEach</a:t>
            </a:r>
            <a:r>
              <a:rPr lang="de-DE" baseline="0" dirty="0" smtClean="0"/>
              <a:t> ist äquivalent zu einer bisherigen Java-</a:t>
            </a:r>
            <a:r>
              <a:rPr lang="de-DE" baseline="0" dirty="0" err="1" smtClean="0"/>
              <a:t>For</a:t>
            </a:r>
            <a:r>
              <a:rPr lang="de-DE" baseline="0" dirty="0" smtClean="0"/>
              <a:t>-Loop. Details dazu später</a:t>
            </a:r>
            <a:endParaRPr lang="de-DE" dirty="0"/>
          </a:p>
        </p:txBody>
      </p:sp>
      <p:sp>
        <p:nvSpPr>
          <p:cNvPr id="4" name="Foliennummernplatzhalter 3"/>
          <p:cNvSpPr>
            <a:spLocks noGrp="1"/>
          </p:cNvSpPr>
          <p:nvPr>
            <p:ph type="sldNum" sz="quarter" idx="10"/>
          </p:nvPr>
        </p:nvSpPr>
        <p:spPr/>
        <p:txBody>
          <a:bodyPr/>
          <a:lstStyle/>
          <a:p>
            <a:fld id="{F249A2F7-1505-4362-994B-EDA535D688DE}" type="slidenum">
              <a:rPr lang="de-DE" smtClean="0"/>
              <a:pPr/>
              <a:t>11</a:t>
            </a:fld>
            <a:endParaRPr lang="de-DE"/>
          </a:p>
        </p:txBody>
      </p:sp>
    </p:spTree>
    <p:extLst>
      <p:ext uri="{BB962C8B-B14F-4D97-AF65-F5344CB8AC3E}">
        <p14:creationId xmlns:p14="http://schemas.microsoft.com/office/powerpoint/2010/main" val="14446708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Zahlreiche bestehende</a:t>
            </a:r>
            <a:r>
              <a:rPr lang="de-DE" baseline="0" dirty="0" smtClean="0"/>
              <a:t> </a:t>
            </a:r>
            <a:r>
              <a:rPr lang="de-DE" dirty="0" smtClean="0"/>
              <a:t>Interfaces mussten</a:t>
            </a:r>
            <a:r>
              <a:rPr lang="de-DE" baseline="0" dirty="0" smtClean="0"/>
              <a:t> erweitert werden damit sie von neuen </a:t>
            </a:r>
            <a:r>
              <a:rPr lang="de-DE" baseline="0" dirty="0" err="1" smtClean="0"/>
              <a:t>API‘s</a:t>
            </a:r>
            <a:r>
              <a:rPr lang="de-DE" baseline="0" dirty="0" smtClean="0"/>
              <a:t> profitieren können,</a:t>
            </a:r>
          </a:p>
          <a:p>
            <a:r>
              <a:rPr lang="de-DE" baseline="0" dirty="0" smtClean="0"/>
              <a:t>die die Verarbeitung von </a:t>
            </a:r>
            <a:r>
              <a:rPr lang="de-DE" baseline="0" dirty="0" err="1" smtClean="0"/>
              <a:t>Collections</a:t>
            </a:r>
            <a:r>
              <a:rPr lang="de-DE" baseline="0" dirty="0" smtClean="0"/>
              <a:t> leichter machen werden.</a:t>
            </a:r>
          </a:p>
          <a:p>
            <a:endParaRPr lang="de-DE" baseline="0" dirty="0" smtClean="0"/>
          </a:p>
          <a:p>
            <a:r>
              <a:rPr lang="de-DE" baseline="0" dirty="0" smtClean="0"/>
              <a:t>Leider sind Java-Interfaces bisher zu inflexibel:</a:t>
            </a:r>
          </a:p>
          <a:p>
            <a:pPr marL="171450" indent="-171450">
              <a:buFont typeface="Arial" pitchFamily="34" charset="0"/>
              <a:buChar char="•"/>
            </a:pPr>
            <a:r>
              <a:rPr lang="de-DE" baseline="0" dirty="0" smtClean="0"/>
              <a:t>Zum einen fehlt die Möglichkeit, statische </a:t>
            </a:r>
            <a:r>
              <a:rPr lang="de-DE" baseline="0" dirty="0" err="1" smtClean="0"/>
              <a:t>Factories</a:t>
            </a:r>
            <a:r>
              <a:rPr lang="de-DE" baseline="0" dirty="0" smtClean="0"/>
              <a:t> zur einfacheren Verwendung in Interfaces einzubinden.</a:t>
            </a:r>
          </a:p>
          <a:p>
            <a:pPr marL="171450" indent="-171450">
              <a:buFont typeface="Arial" pitchFamily="34" charset="0"/>
              <a:buChar char="•"/>
            </a:pPr>
            <a:r>
              <a:rPr lang="de-DE" baseline="0" dirty="0" smtClean="0"/>
              <a:t>Viel schwerer wiegt aber, dass man einem vorhandenen Interface keine neue Methode unterschieben kann ohne alle vorhandenen Implementationen dieses Interfaces zu brechen.</a:t>
            </a:r>
          </a:p>
          <a:p>
            <a:endParaRPr lang="de-DE" baseline="0" dirty="0" smtClean="0"/>
          </a:p>
          <a:p>
            <a:r>
              <a:rPr lang="de-DE" baseline="0" dirty="0" smtClean="0"/>
              <a:t>Letzteres ist das sog. „Fragile </a:t>
            </a:r>
            <a:r>
              <a:rPr lang="de-DE" baseline="0" dirty="0" err="1" smtClean="0"/>
              <a:t>Baseclass</a:t>
            </a:r>
            <a:r>
              <a:rPr lang="de-DE" baseline="0" dirty="0" smtClean="0"/>
              <a:t>“-Problem der OO:</a:t>
            </a:r>
          </a:p>
          <a:p>
            <a:r>
              <a:rPr lang="de-DE" baseline="0" dirty="0" smtClean="0"/>
              <a:t>Neue Implementierungen können immer leicht hinzugefügt werden, aber:</a:t>
            </a:r>
          </a:p>
          <a:p>
            <a:r>
              <a:rPr lang="de-DE" baseline="0" dirty="0" smtClean="0"/>
              <a:t>Je weiter oben in der Hierarchie aber ein Objekt liegt, umso schwerer ist es später zu ändern.</a:t>
            </a:r>
          </a:p>
        </p:txBody>
      </p:sp>
      <p:sp>
        <p:nvSpPr>
          <p:cNvPr id="4" name="Foliennummernplatzhalter 3"/>
          <p:cNvSpPr>
            <a:spLocks noGrp="1"/>
          </p:cNvSpPr>
          <p:nvPr>
            <p:ph type="sldNum" sz="quarter" idx="10"/>
          </p:nvPr>
        </p:nvSpPr>
        <p:spPr/>
        <p:txBody>
          <a:bodyPr/>
          <a:lstStyle/>
          <a:p>
            <a:fld id="{F249A2F7-1505-4362-994B-EDA535D688DE}" type="slidenum">
              <a:rPr lang="de-DE" smtClean="0"/>
              <a:pPr/>
              <a:t>12</a:t>
            </a:fld>
            <a:endParaRPr lang="de-DE"/>
          </a:p>
        </p:txBody>
      </p:sp>
    </p:spTree>
    <p:extLst>
      <p:ext uri="{BB962C8B-B14F-4D97-AF65-F5344CB8AC3E}">
        <p14:creationId xmlns:p14="http://schemas.microsoft.com/office/powerpoint/2010/main" val="13033324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Achtung:</a:t>
            </a:r>
            <a:br>
              <a:rPr lang="de-DE" dirty="0" smtClean="0"/>
            </a:br>
            <a:r>
              <a:rPr lang="de-DE" dirty="0" smtClean="0"/>
              <a:t>Das hier ist nur ein Bespiel</a:t>
            </a:r>
            <a:r>
              <a:rPr lang="de-DE" baseline="0" dirty="0" smtClean="0"/>
              <a:t> – die konkrete Implementierung des List-Interfaces sieht </a:t>
            </a:r>
            <a:r>
              <a:rPr lang="de-DE" b="1" baseline="0" dirty="0" smtClean="0"/>
              <a:t>NICHT</a:t>
            </a:r>
            <a:r>
              <a:rPr lang="de-DE" baseline="0" dirty="0" smtClean="0"/>
              <a:t> so aus!</a:t>
            </a:r>
          </a:p>
          <a:p>
            <a:r>
              <a:rPr lang="de-DE" baseline="0" dirty="0" smtClean="0"/>
              <a:t>Die Ideen sind aber so ähnlich realisiert.</a:t>
            </a:r>
          </a:p>
          <a:p>
            <a:endParaRPr lang="de-DE" baseline="0" dirty="0" smtClean="0"/>
          </a:p>
          <a:p>
            <a:r>
              <a:rPr lang="de-DE" baseline="0" dirty="0" smtClean="0"/>
              <a:t>Wichtig ist das man zwei unterschiedliche </a:t>
            </a:r>
            <a:r>
              <a:rPr lang="de-DE" baseline="0" dirty="0" err="1" smtClean="0"/>
              <a:t>Usecases</a:t>
            </a:r>
            <a:r>
              <a:rPr lang="de-DE" baseline="0" dirty="0" smtClean="0"/>
              <a:t> erkennt:</a:t>
            </a:r>
          </a:p>
          <a:p>
            <a:pPr marL="228600" indent="-228600">
              <a:buFont typeface="+mj-lt"/>
              <a:buAutoNum type="arabicPeriod"/>
            </a:pPr>
            <a:r>
              <a:rPr lang="de-DE" baseline="0" dirty="0" err="1" smtClean="0"/>
              <a:t>Method</a:t>
            </a:r>
            <a:r>
              <a:rPr lang="de-DE" baseline="0" dirty="0" smtClean="0"/>
              <a:t> </a:t>
            </a:r>
            <a:r>
              <a:rPr lang="de-DE" baseline="0" dirty="0" err="1" smtClean="0"/>
              <a:t>Stubs</a:t>
            </a:r>
            <a:r>
              <a:rPr lang="de-DE" baseline="0" dirty="0" smtClean="0"/>
              <a:t> für optionale Methoden, die nicht immer implementiert sein müssen und eine </a:t>
            </a:r>
            <a:r>
              <a:rPr lang="de-DE" baseline="0" dirty="0" err="1" smtClean="0"/>
              <a:t>Exception</a:t>
            </a:r>
            <a:r>
              <a:rPr lang="de-DE" baseline="0" dirty="0" smtClean="0"/>
              <a:t> werfen, falls sie für einen bestimmten Typ unzulässig sind. Effektiv ist dies ein Trick um Java eine Form dynamischer Typisierung beizubringen: Methoden die nicht zwangsläufig vorhanden sind, aber es sein können. Auch andere Arten von </a:t>
            </a:r>
            <a:r>
              <a:rPr lang="de-DE" baseline="0" dirty="0" err="1" smtClean="0"/>
              <a:t>Stubs</a:t>
            </a:r>
            <a:r>
              <a:rPr lang="de-DE" baseline="0" dirty="0" smtClean="0"/>
              <a:t>, z.B. </a:t>
            </a:r>
            <a:r>
              <a:rPr lang="de-DE" baseline="0" dirty="0" err="1" smtClean="0"/>
              <a:t>Dummies</a:t>
            </a:r>
            <a:r>
              <a:rPr lang="de-DE" baseline="0" dirty="0" smtClean="0"/>
              <a:t>, lassen sich so realisieren.</a:t>
            </a:r>
          </a:p>
          <a:p>
            <a:pPr marL="228600" indent="-228600">
              <a:buFont typeface="+mj-lt"/>
              <a:buAutoNum type="arabicPeriod"/>
            </a:pPr>
            <a:r>
              <a:rPr lang="de-DE" baseline="0" dirty="0" smtClean="0"/>
              <a:t>Methoden die sich durch andere Methoden der Schnittstelle implementieren lassen. </a:t>
            </a:r>
            <a:r>
              <a:rPr lang="de-DE" baseline="0" dirty="0" err="1" smtClean="0"/>
              <a:t>sort</a:t>
            </a:r>
            <a:r>
              <a:rPr lang="de-DE" baseline="0" dirty="0" smtClean="0"/>
              <a:t> z.B. lässt sich anhand der </a:t>
            </a:r>
            <a:r>
              <a:rPr lang="de-DE" baseline="0" dirty="0" err="1" smtClean="0"/>
              <a:t>get</a:t>
            </a:r>
            <a:r>
              <a:rPr lang="de-DE" baseline="0" dirty="0" smtClean="0"/>
              <a:t>- und </a:t>
            </a:r>
            <a:r>
              <a:rPr lang="de-DE" baseline="0" dirty="0" err="1" smtClean="0"/>
              <a:t>set</a:t>
            </a:r>
            <a:r>
              <a:rPr lang="de-DE" baseline="0" dirty="0" smtClean="0"/>
              <a:t>-Methoden sehr leicht implementieren. Hier wird dies realisiert indem das gesamte Objekt an die Hilfsmethode </a:t>
            </a:r>
            <a:r>
              <a:rPr lang="de-DE" baseline="0" dirty="0" err="1" smtClean="0"/>
              <a:t>sort</a:t>
            </a:r>
            <a:r>
              <a:rPr lang="de-DE" baseline="0" dirty="0" smtClean="0"/>
              <a:t> übergeben wird, die genau diese beiden Methoden zum sortieren nutzt.</a:t>
            </a:r>
          </a:p>
          <a:p>
            <a:pPr marL="228600" indent="-228600">
              <a:buFont typeface="+mj-lt"/>
              <a:buAutoNum type="arabicPeriod"/>
            </a:pPr>
            <a:endParaRPr lang="de-DE" baseline="0" dirty="0" smtClean="0"/>
          </a:p>
          <a:p>
            <a:pPr marL="0" indent="0">
              <a:buFont typeface="+mj-lt"/>
              <a:buNone/>
            </a:pPr>
            <a:r>
              <a:rPr lang="de-DE" baseline="0" dirty="0" smtClean="0"/>
              <a:t>Default Methoden stellen immer den minimal erfüllbaren und meist ineffizientesten Kontrakt dar.</a:t>
            </a:r>
          </a:p>
          <a:p>
            <a:pPr marL="0" indent="0">
              <a:buFont typeface="+mj-lt"/>
              <a:buNone/>
            </a:pPr>
            <a:r>
              <a:rPr lang="de-DE" baseline="0" dirty="0" smtClean="0"/>
              <a:t>Fast alle konkreten Implementierungen werden die </a:t>
            </a:r>
            <a:r>
              <a:rPr lang="de-DE" baseline="0" dirty="0" err="1" smtClean="0"/>
              <a:t>Stubs</a:t>
            </a:r>
            <a:r>
              <a:rPr lang="de-DE" baseline="0" dirty="0" smtClean="0"/>
              <a:t> durch effizientere </a:t>
            </a:r>
            <a:r>
              <a:rPr lang="de-DE" baseline="0" dirty="0" err="1" smtClean="0"/>
              <a:t>Konstrukte</a:t>
            </a:r>
            <a:r>
              <a:rPr lang="de-DE" baseline="0" dirty="0" smtClean="0"/>
              <a:t> ersetzen.</a:t>
            </a:r>
          </a:p>
          <a:p>
            <a:pPr marL="0" indent="0">
              <a:buFont typeface="+mj-lt"/>
              <a:buNone/>
            </a:pPr>
            <a:r>
              <a:rPr lang="de-DE" baseline="0" dirty="0" smtClean="0"/>
              <a:t>Im Falle einer Arraybasierten Liste könnte z.B. direkt das interne Array sortiert werden, anstatt die Liste von außen zu manipulieren.</a:t>
            </a:r>
          </a:p>
        </p:txBody>
      </p:sp>
      <p:sp>
        <p:nvSpPr>
          <p:cNvPr id="4" name="Foliennummernplatzhalter 3"/>
          <p:cNvSpPr>
            <a:spLocks noGrp="1"/>
          </p:cNvSpPr>
          <p:nvPr>
            <p:ph type="sldNum" sz="quarter" idx="10"/>
          </p:nvPr>
        </p:nvSpPr>
        <p:spPr/>
        <p:txBody>
          <a:bodyPr/>
          <a:lstStyle/>
          <a:p>
            <a:fld id="{F249A2F7-1505-4362-994B-EDA535D688DE}" type="slidenum">
              <a:rPr lang="de-DE" smtClean="0"/>
              <a:pPr/>
              <a:t>13</a:t>
            </a:fld>
            <a:endParaRPr lang="de-DE"/>
          </a:p>
        </p:txBody>
      </p:sp>
    </p:spTree>
    <p:extLst>
      <p:ext uri="{BB962C8B-B14F-4D97-AF65-F5344CB8AC3E}">
        <p14:creationId xmlns:p14="http://schemas.microsoft.com/office/powerpoint/2010/main" val="18578600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Statische Methoden</a:t>
            </a:r>
            <a:r>
              <a:rPr lang="de-DE" baseline="0" dirty="0" smtClean="0"/>
              <a:t> sind die kleinere Revolution:</a:t>
            </a:r>
            <a:br>
              <a:rPr lang="de-DE" baseline="0" dirty="0" smtClean="0"/>
            </a:br>
            <a:r>
              <a:rPr lang="de-DE" baseline="0" dirty="0" smtClean="0"/>
              <a:t>Interfaces können jetzt öffentliche statische Hilfsmethoden deklarieren.</a:t>
            </a:r>
          </a:p>
          <a:p>
            <a:r>
              <a:rPr lang="de-DE" baseline="0" dirty="0" smtClean="0"/>
              <a:t>In der Praxis sollte man dieses Feature nur für Factory-Methoden, wie hier gezeigt, verwenden.</a:t>
            </a:r>
          </a:p>
          <a:p>
            <a:endParaRPr lang="de-DE" baseline="0" dirty="0" smtClean="0"/>
          </a:p>
          <a:p>
            <a:r>
              <a:rPr lang="de-DE" baseline="0" dirty="0" smtClean="0"/>
              <a:t>Wie wir gleich sehen werden gehört </a:t>
            </a:r>
            <a:r>
              <a:rPr lang="de-DE" baseline="0" dirty="0" err="1" smtClean="0"/>
              <a:t>Comparator</a:t>
            </a:r>
            <a:r>
              <a:rPr lang="de-DE" baseline="0" dirty="0" smtClean="0"/>
              <a:t> ohnehin zu den größten Gewinnern der Interface-Revolution…</a:t>
            </a:r>
            <a:endParaRPr lang="de-DE" dirty="0"/>
          </a:p>
        </p:txBody>
      </p:sp>
      <p:sp>
        <p:nvSpPr>
          <p:cNvPr id="4" name="Foliennummernplatzhalter 3"/>
          <p:cNvSpPr>
            <a:spLocks noGrp="1"/>
          </p:cNvSpPr>
          <p:nvPr>
            <p:ph type="sldNum" sz="quarter" idx="10"/>
          </p:nvPr>
        </p:nvSpPr>
        <p:spPr/>
        <p:txBody>
          <a:bodyPr/>
          <a:lstStyle/>
          <a:p>
            <a:fld id="{F249A2F7-1505-4362-994B-EDA535D688DE}" type="slidenum">
              <a:rPr lang="de-DE" smtClean="0"/>
              <a:pPr/>
              <a:t>14</a:t>
            </a:fld>
            <a:endParaRPr lang="de-DE"/>
          </a:p>
        </p:txBody>
      </p:sp>
    </p:spTree>
    <p:extLst>
      <p:ext uri="{BB962C8B-B14F-4D97-AF65-F5344CB8AC3E}">
        <p14:creationId xmlns:p14="http://schemas.microsoft.com/office/powerpoint/2010/main" val="27403031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Die Methoden </a:t>
            </a:r>
            <a:r>
              <a:rPr lang="de-DE" dirty="0" err="1" smtClean="0"/>
              <a:t>thenComparing</a:t>
            </a:r>
            <a:r>
              <a:rPr lang="de-DE" baseline="0" dirty="0" smtClean="0"/>
              <a:t> und </a:t>
            </a:r>
            <a:r>
              <a:rPr lang="de-DE" baseline="0" dirty="0" err="1" smtClean="0"/>
              <a:t>reversed</a:t>
            </a:r>
            <a:r>
              <a:rPr lang="de-DE" baseline="0" dirty="0" smtClean="0"/>
              <a:t>() sind jetzt zwar neu, Ihr Sinn sollte sich aber schnell erschließen.</a:t>
            </a:r>
          </a:p>
          <a:p>
            <a:endParaRPr lang="de-DE" baseline="0" dirty="0" smtClean="0"/>
          </a:p>
          <a:p>
            <a:r>
              <a:rPr lang="de-DE" baseline="0" dirty="0" smtClean="0"/>
              <a:t>Grundsätzlich ist der </a:t>
            </a:r>
            <a:r>
              <a:rPr lang="de-DE" baseline="0" dirty="0" err="1" smtClean="0"/>
              <a:t>Comparator</a:t>
            </a:r>
            <a:r>
              <a:rPr lang="de-DE" baseline="0" dirty="0" smtClean="0"/>
              <a:t> jetzt das was er sein soll:</a:t>
            </a:r>
          </a:p>
          <a:p>
            <a:r>
              <a:rPr lang="de-DE" baseline="0" dirty="0" smtClean="0"/>
              <a:t>Ein Sortierschlüssel mit allen dafür nötigen Funktionen.</a:t>
            </a:r>
            <a:endParaRPr lang="de-DE" dirty="0"/>
          </a:p>
        </p:txBody>
      </p:sp>
      <p:sp>
        <p:nvSpPr>
          <p:cNvPr id="4" name="Foliennummernplatzhalter 3"/>
          <p:cNvSpPr>
            <a:spLocks noGrp="1"/>
          </p:cNvSpPr>
          <p:nvPr>
            <p:ph type="sldNum" sz="quarter" idx="10"/>
          </p:nvPr>
        </p:nvSpPr>
        <p:spPr/>
        <p:txBody>
          <a:bodyPr/>
          <a:lstStyle/>
          <a:p>
            <a:fld id="{F249A2F7-1505-4362-994B-EDA535D688DE}" type="slidenum">
              <a:rPr lang="de-DE" smtClean="0"/>
              <a:pPr/>
              <a:t>15</a:t>
            </a:fld>
            <a:endParaRPr lang="de-DE"/>
          </a:p>
        </p:txBody>
      </p:sp>
    </p:spTree>
    <p:extLst>
      <p:ext uri="{BB962C8B-B14F-4D97-AF65-F5344CB8AC3E}">
        <p14:creationId xmlns:p14="http://schemas.microsoft.com/office/powerpoint/2010/main" val="34291761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F249A2F7-1505-4362-994B-EDA535D688DE}" type="slidenum">
              <a:rPr lang="de-DE" smtClean="0"/>
              <a:pPr/>
              <a:t>16</a:t>
            </a:fld>
            <a:endParaRPr lang="de-DE"/>
          </a:p>
        </p:txBody>
      </p:sp>
    </p:spTree>
    <p:extLst>
      <p:ext uri="{BB962C8B-B14F-4D97-AF65-F5344CB8AC3E}">
        <p14:creationId xmlns:p14="http://schemas.microsoft.com/office/powerpoint/2010/main" val="5066437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baseline="0" dirty="0" smtClean="0"/>
          </a:p>
        </p:txBody>
      </p:sp>
      <p:sp>
        <p:nvSpPr>
          <p:cNvPr id="4" name="Foliennummernplatzhalter 3"/>
          <p:cNvSpPr>
            <a:spLocks noGrp="1"/>
          </p:cNvSpPr>
          <p:nvPr>
            <p:ph type="sldNum" sz="quarter" idx="10"/>
          </p:nvPr>
        </p:nvSpPr>
        <p:spPr/>
        <p:txBody>
          <a:bodyPr/>
          <a:lstStyle/>
          <a:p>
            <a:fld id="{F249A2F7-1505-4362-994B-EDA535D688DE}" type="slidenum">
              <a:rPr lang="de-DE" smtClean="0"/>
              <a:pPr/>
              <a:t>17</a:t>
            </a:fld>
            <a:endParaRPr lang="de-DE"/>
          </a:p>
        </p:txBody>
      </p:sp>
    </p:spTree>
    <p:extLst>
      <p:ext uri="{BB962C8B-B14F-4D97-AF65-F5344CB8AC3E}">
        <p14:creationId xmlns:p14="http://schemas.microsoft.com/office/powerpoint/2010/main" val="26272552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Extern:</a:t>
            </a:r>
            <a:r>
              <a:rPr lang="de-DE" baseline="0" dirty="0" smtClean="0"/>
              <a:t> Auf das Objekt wird von außen zugegriffen</a:t>
            </a:r>
          </a:p>
          <a:p>
            <a:r>
              <a:rPr lang="de-DE" baseline="0" dirty="0" smtClean="0"/>
              <a:t>Intern: Übergabe einer Funktion, die das Objekt intern zur Iteration verwendet.</a:t>
            </a:r>
          </a:p>
          <a:p>
            <a:endParaRPr lang="de-DE" dirty="0" smtClean="0"/>
          </a:p>
          <a:p>
            <a:r>
              <a:rPr lang="de-DE" dirty="0" smtClean="0"/>
              <a:t>Der</a:t>
            </a:r>
            <a:r>
              <a:rPr lang="de-DE" baseline="0" dirty="0" smtClean="0"/>
              <a:t> Unterschied ist nicht die Syntax, da sind beide fast gleichauf, sondern die größere Flexibilität des zweiten Ansatzes:</a:t>
            </a:r>
          </a:p>
          <a:p>
            <a:pPr marL="228600" indent="-228600">
              <a:buAutoNum type="arabicParenBoth"/>
            </a:pPr>
            <a:r>
              <a:rPr lang="de-DE" baseline="0" dirty="0" smtClean="0"/>
              <a:t>Externe Iteration starr auf eine sequentielle Iteration mit einem Cursor (</a:t>
            </a:r>
            <a:r>
              <a:rPr lang="de-DE" baseline="0" dirty="0" err="1" smtClean="0"/>
              <a:t>Iterator</a:t>
            </a:r>
            <a:r>
              <a:rPr lang="de-DE" baseline="0" dirty="0" smtClean="0"/>
              <a:t>) beschränkt</a:t>
            </a:r>
          </a:p>
          <a:p>
            <a:pPr marL="228600" indent="-228600">
              <a:buAutoNum type="arabicParenBoth"/>
            </a:pPr>
            <a:r>
              <a:rPr lang="de-DE" baseline="0" dirty="0" smtClean="0"/>
              <a:t> Erlaubt Optimierungen:</a:t>
            </a:r>
          </a:p>
          <a:p>
            <a:pPr marL="0" indent="0">
              <a:buNone/>
            </a:pPr>
            <a:r>
              <a:rPr lang="de-DE" baseline="0" dirty="0" smtClean="0"/>
              <a:t>  Die Operation läuft bei einer </a:t>
            </a:r>
            <a:r>
              <a:rPr lang="de-DE" baseline="0" dirty="0" err="1" smtClean="0"/>
              <a:t>ArrayListe</a:t>
            </a:r>
            <a:r>
              <a:rPr lang="de-DE" baseline="0" dirty="0" smtClean="0"/>
              <a:t> direkt auf dem internen Array</a:t>
            </a:r>
          </a:p>
          <a:p>
            <a:pPr marL="0" indent="0">
              <a:buNone/>
            </a:pPr>
            <a:r>
              <a:rPr lang="de-DE" baseline="0" dirty="0" smtClean="0"/>
              <a:t>  </a:t>
            </a:r>
            <a:r>
              <a:rPr lang="de-DE" baseline="0" dirty="0" err="1" smtClean="0"/>
              <a:t>Paralellität</a:t>
            </a:r>
            <a:r>
              <a:rPr lang="de-DE" baseline="0" dirty="0" smtClean="0"/>
              <a:t> kann leicht hinzugefügt werden bzw. ist vielleicht schon in dieser </a:t>
            </a:r>
            <a:r>
              <a:rPr lang="de-DE" baseline="0" dirty="0" err="1" smtClean="0"/>
              <a:t>for-each</a:t>
            </a:r>
            <a:r>
              <a:rPr lang="de-DE" baseline="0" dirty="0" smtClean="0"/>
              <a:t> </a:t>
            </a:r>
            <a:r>
              <a:rPr lang="de-DE" baseline="0" dirty="0" err="1" smtClean="0"/>
              <a:t>implementierung</a:t>
            </a:r>
            <a:r>
              <a:rPr lang="de-DE" baseline="0" dirty="0" smtClean="0"/>
              <a:t> enthalten</a:t>
            </a:r>
          </a:p>
          <a:p>
            <a:pPr marL="0" indent="0">
              <a:buNone/>
            </a:pPr>
            <a:endParaRPr lang="de-DE" baseline="0" dirty="0" smtClean="0"/>
          </a:p>
          <a:p>
            <a:endParaRPr lang="de-DE" dirty="0"/>
          </a:p>
        </p:txBody>
      </p:sp>
      <p:sp>
        <p:nvSpPr>
          <p:cNvPr id="4" name="Foliennummernplatzhalter 3"/>
          <p:cNvSpPr>
            <a:spLocks noGrp="1"/>
          </p:cNvSpPr>
          <p:nvPr>
            <p:ph type="sldNum" sz="quarter" idx="10"/>
          </p:nvPr>
        </p:nvSpPr>
        <p:spPr/>
        <p:txBody>
          <a:bodyPr/>
          <a:lstStyle/>
          <a:p>
            <a:fld id="{F249A2F7-1505-4362-994B-EDA535D688DE}" type="slidenum">
              <a:rPr lang="de-DE" smtClean="0"/>
              <a:pPr/>
              <a:t>18</a:t>
            </a:fld>
            <a:endParaRPr lang="de-DE"/>
          </a:p>
        </p:txBody>
      </p:sp>
    </p:spTree>
    <p:extLst>
      <p:ext uri="{BB962C8B-B14F-4D97-AF65-F5344CB8AC3E}">
        <p14:creationId xmlns:p14="http://schemas.microsoft.com/office/powerpoint/2010/main" val="31081931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de-DE" baseline="0" dirty="0" smtClean="0"/>
              <a:t>Die Stream-API ist eine spezielle Variante der </a:t>
            </a:r>
            <a:r>
              <a:rPr lang="de-DE" baseline="0" dirty="0" err="1" smtClean="0"/>
              <a:t>forEach</a:t>
            </a:r>
            <a:r>
              <a:rPr lang="de-DE" baseline="0" dirty="0" smtClean="0"/>
              <a:t> Operationen. Sie selbst basiert auf </a:t>
            </a:r>
            <a:r>
              <a:rPr lang="de-DE" baseline="0" dirty="0" err="1" smtClean="0"/>
              <a:t>Iteratoren</a:t>
            </a:r>
            <a:r>
              <a:rPr lang="de-DE" baseline="0" dirty="0" smtClean="0"/>
              <a:t> die potentiell, aber nicht zwangsläufig, parallelisiert werden können (</a:t>
            </a:r>
            <a:r>
              <a:rPr lang="de-DE" baseline="0" dirty="0" err="1" smtClean="0"/>
              <a:t>Spliterator</a:t>
            </a:r>
            <a:r>
              <a:rPr lang="de-DE" baseline="0" dirty="0" smtClean="0"/>
              <a:t>). Alle Methoden eines Streams fallen in eine der folgenden Kategorien:</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de-DE" b="1" baseline="0" dirty="0" smtClean="0"/>
              <a:t>intermediate</a:t>
            </a:r>
            <a:r>
              <a:rPr lang="de-DE" baseline="0" dirty="0" smtClean="0"/>
              <a:t>: Operationen die einen weiteren Stream zurückliefern, der die vorhandenen Elemente umsortiert, ausfiltert, umwandelt etc.</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de-DE" b="1" baseline="0" dirty="0" smtClean="0"/>
              <a:t>terminal</a:t>
            </a:r>
            <a:r>
              <a:rPr lang="de-DE" baseline="0" dirty="0" smtClean="0"/>
              <a:t>: Dies Operation fast alle intermediate-Operationen möglichst effizient zusammen und berechnet das Ergebnis.</a:t>
            </a:r>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de-DE" b="1" baseline="0" dirty="0" smtClean="0"/>
              <a:t>	</a:t>
            </a:r>
            <a:r>
              <a:rPr lang="de-DE" baseline="0" dirty="0" smtClean="0"/>
              <a:t>Wichtig: Bis zum Ausführen der Terminal-Operation macht ein Stream nichts!</a:t>
            </a:r>
            <a:endParaRPr lang="de-DE" dirty="0" smtClean="0"/>
          </a:p>
          <a:p>
            <a:pPr marL="0" indent="0">
              <a:buFont typeface="Arial" pitchFamily="34" charset="0"/>
              <a:buNone/>
            </a:pPr>
            <a:endParaRPr lang="de-DE" dirty="0" smtClean="0"/>
          </a:p>
          <a:p>
            <a:pPr marL="0" indent="0">
              <a:buFont typeface="Arial" pitchFamily="34" charset="0"/>
              <a:buNone/>
            </a:pPr>
            <a:r>
              <a:rPr lang="de-DE" b="1" dirty="0" smtClean="0"/>
              <a:t>Verwendete Operationen</a:t>
            </a:r>
          </a:p>
          <a:p>
            <a:pPr marL="171450" indent="-171450">
              <a:buFont typeface="Arial" pitchFamily="34" charset="0"/>
              <a:buChar char="•"/>
            </a:pPr>
            <a:r>
              <a:rPr lang="de-DE" dirty="0" err="1" smtClean="0"/>
              <a:t>filter</a:t>
            </a:r>
            <a:r>
              <a:rPr lang="de-DE" dirty="0" smtClean="0"/>
              <a:t>: Nur Elemente behalten,</a:t>
            </a:r>
            <a:r>
              <a:rPr lang="de-DE" baseline="0" dirty="0" smtClean="0"/>
              <a:t> die dem Merkmal entsprechen.</a:t>
            </a:r>
          </a:p>
          <a:p>
            <a:pPr marL="171450" indent="-171450">
              <a:buFont typeface="Arial" pitchFamily="34" charset="0"/>
              <a:buChar char="•"/>
            </a:pPr>
            <a:r>
              <a:rPr lang="de-DE" baseline="0" dirty="0" err="1" smtClean="0"/>
              <a:t>forEach</a:t>
            </a:r>
            <a:r>
              <a:rPr lang="de-DE" baseline="0" dirty="0" smtClean="0"/>
              <a:t>: Terminaloperation über alle Elemente ausführen. Ohne Rückgabewert</a:t>
            </a:r>
          </a:p>
          <a:p>
            <a:pPr marL="171450" indent="-171450">
              <a:buFont typeface="Arial" pitchFamily="34" charset="0"/>
              <a:buChar char="•"/>
            </a:pPr>
            <a:r>
              <a:rPr lang="de-DE" baseline="0" dirty="0" err="1" smtClean="0"/>
              <a:t>collect</a:t>
            </a:r>
            <a:r>
              <a:rPr lang="de-DE" baseline="0" dirty="0" smtClean="0"/>
              <a:t>: Terminaloperation die alle resultierenden Elemente sammelt, z.B. in einen generischen Container, oder das Ermitteln von Statistiken (wie oft kam etwas vor…).</a:t>
            </a:r>
          </a:p>
          <a:p>
            <a:pPr marL="171450" indent="-171450">
              <a:buFont typeface="Arial" pitchFamily="34" charset="0"/>
              <a:buChar char="•"/>
            </a:pPr>
            <a:endParaRPr lang="de-DE" baseline="0" dirty="0" smtClean="0"/>
          </a:p>
        </p:txBody>
      </p:sp>
      <p:sp>
        <p:nvSpPr>
          <p:cNvPr id="4" name="Foliennummernplatzhalter 3"/>
          <p:cNvSpPr>
            <a:spLocks noGrp="1"/>
          </p:cNvSpPr>
          <p:nvPr>
            <p:ph type="sldNum" sz="quarter" idx="10"/>
          </p:nvPr>
        </p:nvSpPr>
        <p:spPr/>
        <p:txBody>
          <a:bodyPr/>
          <a:lstStyle/>
          <a:p>
            <a:fld id="{F249A2F7-1505-4362-994B-EDA535D688DE}" type="slidenum">
              <a:rPr lang="de-DE" smtClean="0"/>
              <a:pPr/>
              <a:t>19</a:t>
            </a:fld>
            <a:endParaRPr lang="de-DE"/>
          </a:p>
        </p:txBody>
      </p:sp>
    </p:spTree>
    <p:extLst>
      <p:ext uri="{BB962C8B-B14F-4D97-AF65-F5344CB8AC3E}">
        <p14:creationId xmlns:p14="http://schemas.microsoft.com/office/powerpoint/2010/main" val="34630111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Hier</a:t>
            </a:r>
            <a:r>
              <a:rPr lang="de-DE" baseline="0" dirty="0" smtClean="0"/>
              <a:t> werden zwei recht ähnliche Stream-Operationen zum Ermitteln der distinkten Kundennamen gezeigt</a:t>
            </a:r>
          </a:p>
          <a:p>
            <a:pPr marL="228600" indent="-228600">
              <a:buAutoNum type="arabicParenBoth"/>
            </a:pPr>
            <a:r>
              <a:rPr lang="de-DE" baseline="0" dirty="0" smtClean="0"/>
              <a:t>Verwendet Sets und sortiert und parallelisiert nicht</a:t>
            </a:r>
          </a:p>
          <a:p>
            <a:pPr marL="228600" indent="-228600">
              <a:buAutoNum type="arabicParenBoth"/>
            </a:pPr>
            <a:r>
              <a:rPr lang="de-DE" baseline="0" dirty="0" smtClean="0"/>
              <a:t>Verwendet eine Liste und einen </a:t>
            </a:r>
            <a:r>
              <a:rPr lang="de-DE" baseline="0" dirty="0" err="1" smtClean="0"/>
              <a:t>paralellen</a:t>
            </a:r>
            <a:r>
              <a:rPr lang="de-DE" baseline="0" dirty="0" smtClean="0"/>
              <a:t> Stream. Duplikate filtert hier </a:t>
            </a:r>
            <a:r>
              <a:rPr lang="de-DE" baseline="0" dirty="0" err="1" smtClean="0"/>
              <a:t>distinct</a:t>
            </a:r>
            <a:r>
              <a:rPr lang="de-DE" baseline="0" dirty="0" smtClean="0"/>
              <a:t>, außerdem wird anhand der natürlichen Ordnung sortiert.</a:t>
            </a:r>
          </a:p>
          <a:p>
            <a:pPr marL="228600" indent="-228600">
              <a:buAutoNum type="arabicParenBoth"/>
            </a:pPr>
            <a:endParaRPr lang="de-DE" baseline="0" dirty="0" smtClean="0"/>
          </a:p>
        </p:txBody>
      </p:sp>
      <p:sp>
        <p:nvSpPr>
          <p:cNvPr id="4" name="Foliennummernplatzhalter 3"/>
          <p:cNvSpPr>
            <a:spLocks noGrp="1"/>
          </p:cNvSpPr>
          <p:nvPr>
            <p:ph type="sldNum" sz="quarter" idx="10"/>
          </p:nvPr>
        </p:nvSpPr>
        <p:spPr/>
        <p:txBody>
          <a:bodyPr/>
          <a:lstStyle/>
          <a:p>
            <a:fld id="{F249A2F7-1505-4362-994B-EDA535D688DE}" type="slidenum">
              <a:rPr lang="de-DE" smtClean="0"/>
              <a:pPr/>
              <a:t>20</a:t>
            </a:fld>
            <a:endParaRPr lang="de-DE"/>
          </a:p>
        </p:txBody>
      </p:sp>
    </p:spTree>
    <p:extLst>
      <p:ext uri="{BB962C8B-B14F-4D97-AF65-F5344CB8AC3E}">
        <p14:creationId xmlns:p14="http://schemas.microsoft.com/office/powerpoint/2010/main" val="21616922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F249A2F7-1505-4362-994B-EDA535D688DE}" type="slidenum">
              <a:rPr lang="de-DE" smtClean="0"/>
              <a:pPr/>
              <a:t>3</a:t>
            </a:fld>
            <a:endParaRPr lang="de-DE"/>
          </a:p>
        </p:txBody>
      </p:sp>
    </p:spTree>
    <p:extLst>
      <p:ext uri="{BB962C8B-B14F-4D97-AF65-F5344CB8AC3E}">
        <p14:creationId xmlns:p14="http://schemas.microsoft.com/office/powerpoint/2010/main" val="22639498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smtClean="0">
                <a:latin typeface="Courier" panose="02060409020205020404" pitchFamily="49" charset="0"/>
                <a:cs typeface="Courier New" panose="02070309020205020404" pitchFamily="49" charset="0"/>
              </a:rPr>
              <a:t>Dieses</a:t>
            </a:r>
            <a:r>
              <a:rPr lang="de-DE" baseline="0" dirty="0" smtClean="0">
                <a:latin typeface="Courier" panose="02060409020205020404" pitchFamily="49" charset="0"/>
                <a:cs typeface="Courier New" panose="02070309020205020404" pitchFamily="49" charset="0"/>
              </a:rPr>
              <a:t> Beispiel zeigt das Streams über einen bisher in </a:t>
            </a:r>
            <a:r>
              <a:rPr lang="de-DE" baseline="0" dirty="0" err="1" smtClean="0">
                <a:latin typeface="Courier" panose="02060409020205020404" pitchFamily="49" charset="0"/>
                <a:cs typeface="Courier New" panose="02070309020205020404" pitchFamily="49" charset="0"/>
              </a:rPr>
              <a:t>java</a:t>
            </a:r>
            <a:r>
              <a:rPr lang="de-DE" baseline="0" dirty="0" smtClean="0">
                <a:latin typeface="Courier" panose="02060409020205020404" pitchFamily="49" charset="0"/>
                <a:cs typeface="Courier New" panose="02070309020205020404" pitchFamily="49" charset="0"/>
              </a:rPr>
              <a:t> einzigartigen Mechanismus optimiert werden:</a:t>
            </a:r>
          </a:p>
          <a:p>
            <a:pPr marL="0" marR="0" indent="0" algn="l" defTabSz="914400" rtl="0" eaLnBrk="1" fontAlgn="auto" latinLnBrk="0" hangingPunct="1">
              <a:lnSpc>
                <a:spcPct val="100000"/>
              </a:lnSpc>
              <a:spcBef>
                <a:spcPts val="0"/>
              </a:spcBef>
              <a:spcAft>
                <a:spcPts val="0"/>
              </a:spcAft>
              <a:buClrTx/>
              <a:buSzTx/>
              <a:buFontTx/>
              <a:buNone/>
              <a:tabLst/>
              <a:defRPr/>
            </a:pPr>
            <a:r>
              <a:rPr lang="de-DE" baseline="0" dirty="0" smtClean="0">
                <a:latin typeface="Courier" panose="02060409020205020404" pitchFamily="49" charset="0"/>
                <a:cs typeface="Courier New" panose="02070309020205020404" pitchFamily="49" charset="0"/>
              </a:rPr>
              <a:t>Neben den normalen generischen Operationen gibt es Spezialisierungen für primitive, durch die das Effizienzproblem der</a:t>
            </a:r>
          </a:p>
          <a:p>
            <a:pPr marL="0" marR="0" indent="0" algn="l" defTabSz="914400" rtl="0" eaLnBrk="1" fontAlgn="auto" latinLnBrk="0" hangingPunct="1">
              <a:lnSpc>
                <a:spcPct val="100000"/>
              </a:lnSpc>
              <a:spcBef>
                <a:spcPts val="0"/>
              </a:spcBef>
              <a:spcAft>
                <a:spcPts val="0"/>
              </a:spcAft>
              <a:buClrTx/>
              <a:buSzTx/>
              <a:buFontTx/>
              <a:buNone/>
              <a:tabLst/>
              <a:defRPr/>
            </a:pPr>
            <a:r>
              <a:rPr lang="de-DE" baseline="0" dirty="0" smtClean="0">
                <a:latin typeface="Courier" panose="02060409020205020404" pitchFamily="49" charset="0"/>
                <a:cs typeface="Courier New" panose="02070309020205020404" pitchFamily="49" charset="0"/>
              </a:rPr>
              <a:t>Wrapper eliminiert wird: Diese Spezialisierung betrifft sowohl die </a:t>
            </a:r>
            <a:r>
              <a:rPr lang="de-DE" baseline="0" dirty="0" err="1" smtClean="0">
                <a:latin typeface="Courier" panose="02060409020205020404" pitchFamily="49" charset="0"/>
                <a:cs typeface="Courier New" panose="02070309020205020404" pitchFamily="49" charset="0"/>
              </a:rPr>
              <a:t>Lamba</a:t>
            </a:r>
            <a:r>
              <a:rPr lang="de-DE" baseline="0" dirty="0" smtClean="0">
                <a:latin typeface="Courier" panose="02060409020205020404" pitchFamily="49" charset="0"/>
                <a:cs typeface="Courier New" panose="02070309020205020404" pitchFamily="49" charset="0"/>
              </a:rPr>
              <a:t>-Interfaces als auch die Streams!</a:t>
            </a:r>
          </a:p>
          <a:p>
            <a:pPr marL="0" marR="0" indent="0" algn="l" defTabSz="914400" rtl="0" eaLnBrk="1" fontAlgn="auto" latinLnBrk="0" hangingPunct="1">
              <a:lnSpc>
                <a:spcPct val="100000"/>
              </a:lnSpc>
              <a:spcBef>
                <a:spcPts val="0"/>
              </a:spcBef>
              <a:spcAft>
                <a:spcPts val="0"/>
              </a:spcAft>
              <a:buClrTx/>
              <a:buSzTx/>
              <a:buFontTx/>
              <a:buNone/>
              <a:tabLst/>
              <a:defRPr/>
            </a:pPr>
            <a:endParaRPr lang="de-DE" baseline="0" dirty="0" smtClean="0">
              <a:latin typeface="Courier" panose="02060409020205020404" pitchFamily="49" charset="0"/>
              <a:cs typeface="Courier New" panose="02070309020205020404" pitchFamily="49"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de-DE" baseline="0" dirty="0" smtClean="0">
                <a:latin typeface="Courier" panose="02060409020205020404" pitchFamily="49" charset="0"/>
                <a:cs typeface="Courier New" panose="02070309020205020404" pitchFamily="49" charset="0"/>
              </a:rPr>
              <a:t>Grundsätzlich ist eine Optimierung für primitive nur einer Explosion an Interfaces zu machen.</a:t>
            </a:r>
          </a:p>
          <a:p>
            <a:pPr marL="0" marR="0" indent="0" algn="l" defTabSz="914400" rtl="0" eaLnBrk="1" fontAlgn="auto" latinLnBrk="0" hangingPunct="1">
              <a:lnSpc>
                <a:spcPct val="100000"/>
              </a:lnSpc>
              <a:spcBef>
                <a:spcPts val="0"/>
              </a:spcBef>
              <a:spcAft>
                <a:spcPts val="0"/>
              </a:spcAft>
              <a:buClrTx/>
              <a:buSzTx/>
              <a:buFontTx/>
              <a:buNone/>
              <a:tabLst/>
              <a:defRPr/>
            </a:pPr>
            <a:r>
              <a:rPr lang="de-DE" baseline="0" dirty="0" smtClean="0">
                <a:latin typeface="Courier" panose="02060409020205020404" pitchFamily="49" charset="0"/>
                <a:cs typeface="Courier New" panose="02070309020205020404" pitchFamily="49" charset="0"/>
              </a:rPr>
              <a:t>Um das zu beschränken bedienen sich die </a:t>
            </a:r>
            <a:r>
              <a:rPr lang="de-DE" baseline="0" dirty="0" err="1" smtClean="0">
                <a:latin typeface="Courier" panose="02060409020205020404" pitchFamily="49" charset="0"/>
                <a:cs typeface="Courier New" panose="02070309020205020404" pitchFamily="49" charset="0"/>
              </a:rPr>
              <a:t>Libdesigner</a:t>
            </a:r>
            <a:r>
              <a:rPr lang="de-DE" baseline="0" dirty="0" smtClean="0">
                <a:latin typeface="Courier" panose="02060409020205020404" pitchFamily="49" charset="0"/>
                <a:cs typeface="Courier New" panose="02070309020205020404" pitchFamily="49" charset="0"/>
              </a:rPr>
              <a:t> eines Tricks:</a:t>
            </a:r>
          </a:p>
          <a:p>
            <a:pPr marL="0" marR="0" indent="0" algn="l" defTabSz="914400" rtl="0" eaLnBrk="1" fontAlgn="auto" latinLnBrk="0" hangingPunct="1">
              <a:lnSpc>
                <a:spcPct val="100000"/>
              </a:lnSpc>
              <a:spcBef>
                <a:spcPts val="0"/>
              </a:spcBef>
              <a:spcAft>
                <a:spcPts val="0"/>
              </a:spcAft>
              <a:buClrTx/>
              <a:buSzTx/>
              <a:buFontTx/>
              <a:buNone/>
              <a:tabLst/>
              <a:defRPr/>
            </a:pPr>
            <a:r>
              <a:rPr lang="de-DE" baseline="0" dirty="0" smtClean="0">
                <a:latin typeface="Courier" panose="02060409020205020404" pitchFamily="49" charset="0"/>
                <a:cs typeface="Courier New" panose="02070309020205020404" pitchFamily="49" charset="0"/>
              </a:rPr>
              <a:t>Es werden nur die wirklich benötigten unterstützt:</a:t>
            </a:r>
          </a:p>
          <a:p>
            <a:pPr marL="0" marR="0" indent="0" algn="l" defTabSz="914400" rtl="0" eaLnBrk="1" fontAlgn="auto" latinLnBrk="0" hangingPunct="1">
              <a:lnSpc>
                <a:spcPct val="100000"/>
              </a:lnSpc>
              <a:spcBef>
                <a:spcPts val="0"/>
              </a:spcBef>
              <a:spcAft>
                <a:spcPts val="0"/>
              </a:spcAft>
              <a:buClrTx/>
              <a:buSzTx/>
              <a:buFontTx/>
              <a:buNone/>
              <a:tabLst/>
              <a:defRPr/>
            </a:pPr>
            <a:r>
              <a:rPr lang="de-DE" b="1" baseline="0" dirty="0" err="1" smtClean="0">
                <a:latin typeface="Courier" panose="02060409020205020404" pitchFamily="49" charset="0"/>
                <a:cs typeface="Courier New" panose="02070309020205020404" pitchFamily="49" charset="0"/>
              </a:rPr>
              <a:t>boolean</a:t>
            </a:r>
            <a:r>
              <a:rPr lang="de-DE" b="1" baseline="0" dirty="0" smtClean="0">
                <a:latin typeface="Courier" panose="02060409020205020404" pitchFamily="49" charset="0"/>
                <a:cs typeface="Courier New" panose="02070309020205020404" pitchFamily="49" charset="0"/>
              </a:rPr>
              <a:t>, </a:t>
            </a:r>
            <a:r>
              <a:rPr lang="de-DE" b="1" baseline="0" dirty="0" err="1" smtClean="0">
                <a:latin typeface="Courier" panose="02060409020205020404" pitchFamily="49" charset="0"/>
                <a:cs typeface="Courier New" panose="02070309020205020404" pitchFamily="49" charset="0"/>
              </a:rPr>
              <a:t>byte</a:t>
            </a:r>
            <a:r>
              <a:rPr lang="de-DE" b="1" baseline="0" dirty="0" smtClean="0">
                <a:latin typeface="Courier" panose="02060409020205020404" pitchFamily="49" charset="0"/>
                <a:cs typeface="Courier New" panose="02070309020205020404" pitchFamily="49" charset="0"/>
              </a:rPr>
              <a:t>, </a:t>
            </a:r>
            <a:r>
              <a:rPr lang="de-DE" b="1" baseline="0" dirty="0" err="1" smtClean="0">
                <a:latin typeface="Courier" panose="02060409020205020404" pitchFamily="49" charset="0"/>
                <a:cs typeface="Courier New" panose="02070309020205020404" pitchFamily="49" charset="0"/>
              </a:rPr>
              <a:t>short</a:t>
            </a:r>
            <a:r>
              <a:rPr lang="de-DE" b="1" baseline="0" dirty="0" smtClean="0">
                <a:latin typeface="Courier" panose="02060409020205020404" pitchFamily="49" charset="0"/>
                <a:cs typeface="Courier New" panose="02070309020205020404" pitchFamily="49" charset="0"/>
              </a:rPr>
              <a:t>, </a:t>
            </a:r>
            <a:r>
              <a:rPr lang="de-DE" b="1" baseline="0" dirty="0" err="1" smtClean="0">
                <a:latin typeface="Courier" panose="02060409020205020404" pitchFamily="49" charset="0"/>
                <a:cs typeface="Courier New" panose="02070309020205020404" pitchFamily="49" charset="0"/>
              </a:rPr>
              <a:t>char</a:t>
            </a:r>
            <a:r>
              <a:rPr lang="de-DE" baseline="0" dirty="0" smtClean="0">
                <a:latin typeface="Courier" panose="02060409020205020404" pitchFamily="49" charset="0"/>
                <a:cs typeface="Courier New" panose="02070309020205020404" pitchFamily="49" charset="0"/>
              </a:rPr>
              <a:t> können nach </a:t>
            </a:r>
            <a:r>
              <a:rPr lang="de-DE" b="1" baseline="0" dirty="0" err="1" smtClean="0">
                <a:latin typeface="Courier" panose="02060409020205020404" pitchFamily="49" charset="0"/>
                <a:cs typeface="Courier New" panose="02070309020205020404" pitchFamily="49" charset="0"/>
              </a:rPr>
              <a:t>int</a:t>
            </a:r>
            <a:r>
              <a:rPr lang="de-DE" baseline="0" dirty="0" smtClean="0">
                <a:latin typeface="Courier" panose="02060409020205020404" pitchFamily="49" charset="0"/>
                <a:cs typeface="Courier New" panose="02070309020205020404" pitchFamily="49" charset="0"/>
              </a:rPr>
              <a:t> </a:t>
            </a:r>
            <a:r>
              <a:rPr lang="de-DE" baseline="0" dirty="0" err="1" smtClean="0">
                <a:latin typeface="Courier" panose="02060409020205020404" pitchFamily="49" charset="0"/>
                <a:cs typeface="Courier New" panose="02070309020205020404" pitchFamily="49" charset="0"/>
              </a:rPr>
              <a:t>hochgecastet</a:t>
            </a:r>
            <a:r>
              <a:rPr lang="de-DE" baseline="0" dirty="0" smtClean="0">
                <a:latin typeface="Courier" panose="02060409020205020404" pitchFamily="49" charset="0"/>
                <a:cs typeface="Courier New" panose="02070309020205020404" pitchFamily="49" charset="0"/>
              </a:rPr>
              <a:t> werden da die </a:t>
            </a:r>
            <a:r>
              <a:rPr lang="de-DE" baseline="0" dirty="0" err="1" smtClean="0">
                <a:latin typeface="Courier" panose="02060409020205020404" pitchFamily="49" charset="0"/>
                <a:cs typeface="Courier New" panose="02070309020205020404" pitchFamily="49" charset="0"/>
              </a:rPr>
              <a:t>wordsize</a:t>
            </a:r>
            <a:r>
              <a:rPr lang="de-DE" baseline="0" dirty="0" smtClean="0">
                <a:latin typeface="Courier" panose="02060409020205020404" pitchFamily="49" charset="0"/>
                <a:cs typeface="Courier New" panose="02070309020205020404" pitchFamily="49" charset="0"/>
              </a:rPr>
              <a:t> einer 32bit </a:t>
            </a:r>
            <a:r>
              <a:rPr lang="de-DE" baseline="0" dirty="0" err="1" smtClean="0">
                <a:latin typeface="Courier" panose="02060409020205020404" pitchFamily="49" charset="0"/>
                <a:cs typeface="Courier New" panose="02070309020205020404" pitchFamily="49" charset="0"/>
              </a:rPr>
              <a:t>architektur</a:t>
            </a:r>
            <a:r>
              <a:rPr lang="de-DE" baseline="0" dirty="0" smtClean="0">
                <a:latin typeface="Courier" panose="02060409020205020404" pitchFamily="49" charset="0"/>
                <a:cs typeface="Courier New" panose="02070309020205020404" pitchFamily="49" charset="0"/>
              </a:rPr>
              <a:t> ohnehin nicht kleiner ist.</a:t>
            </a:r>
          </a:p>
          <a:p>
            <a:pPr marL="0" marR="0" indent="0" algn="l" defTabSz="914400" rtl="0" eaLnBrk="1" fontAlgn="auto" latinLnBrk="0" hangingPunct="1">
              <a:lnSpc>
                <a:spcPct val="100000"/>
              </a:lnSpc>
              <a:spcBef>
                <a:spcPts val="0"/>
              </a:spcBef>
              <a:spcAft>
                <a:spcPts val="0"/>
              </a:spcAft>
              <a:buClrTx/>
              <a:buSzTx/>
              <a:buFontTx/>
              <a:buNone/>
              <a:tabLst/>
              <a:defRPr/>
            </a:pPr>
            <a:r>
              <a:rPr lang="de-DE" b="1" baseline="0" dirty="0" err="1" smtClean="0">
                <a:latin typeface="Courier" panose="02060409020205020404" pitchFamily="49" charset="0"/>
                <a:cs typeface="Courier New" panose="02070309020205020404" pitchFamily="49" charset="0"/>
              </a:rPr>
              <a:t>long</a:t>
            </a:r>
            <a:r>
              <a:rPr lang="de-DE" baseline="0" dirty="0" smtClean="0">
                <a:latin typeface="Courier" panose="02060409020205020404" pitchFamily="49" charset="0"/>
                <a:cs typeface="Courier New" panose="02070309020205020404" pitchFamily="49" charset="0"/>
              </a:rPr>
              <a:t> ist der </a:t>
            </a:r>
            <a:r>
              <a:rPr lang="de-DE" baseline="0" dirty="0" err="1" smtClean="0">
                <a:latin typeface="Courier" panose="02060409020205020404" pitchFamily="49" charset="0"/>
                <a:cs typeface="Courier New" panose="02070309020205020404" pitchFamily="49" charset="0"/>
              </a:rPr>
              <a:t>default</a:t>
            </a:r>
            <a:r>
              <a:rPr lang="de-DE" baseline="0" dirty="0" smtClean="0">
                <a:latin typeface="Courier" panose="02060409020205020404" pitchFamily="49" charset="0"/>
                <a:cs typeface="Courier New" panose="02070309020205020404" pitchFamily="49" charset="0"/>
              </a:rPr>
              <a:t> für 64bit-architekturen und wird als solches ebenfalls benötigt.</a:t>
            </a:r>
          </a:p>
          <a:p>
            <a:pPr marL="0" marR="0" indent="0" algn="l" defTabSz="914400" rtl="0" eaLnBrk="1" fontAlgn="auto" latinLnBrk="0" hangingPunct="1">
              <a:lnSpc>
                <a:spcPct val="100000"/>
              </a:lnSpc>
              <a:spcBef>
                <a:spcPts val="0"/>
              </a:spcBef>
              <a:spcAft>
                <a:spcPts val="0"/>
              </a:spcAft>
              <a:buClrTx/>
              <a:buSzTx/>
              <a:buFontTx/>
              <a:buNone/>
              <a:tabLst/>
              <a:defRPr/>
            </a:pPr>
            <a:r>
              <a:rPr lang="de-DE" b="1" baseline="0" dirty="0" err="1" smtClean="0">
                <a:latin typeface="Courier" panose="02060409020205020404" pitchFamily="49" charset="0"/>
                <a:cs typeface="Courier New" panose="02070309020205020404" pitchFamily="49" charset="0"/>
              </a:rPr>
              <a:t>float</a:t>
            </a:r>
            <a:r>
              <a:rPr lang="de-DE" baseline="0" dirty="0" smtClean="0">
                <a:latin typeface="Courier" panose="02060409020205020404" pitchFamily="49" charset="0"/>
                <a:cs typeface="Courier New" panose="02070309020205020404" pitchFamily="49" charset="0"/>
              </a:rPr>
              <a:t> kann nach </a:t>
            </a:r>
            <a:r>
              <a:rPr lang="de-DE" b="1" baseline="0" dirty="0" smtClean="0">
                <a:latin typeface="Courier" panose="02060409020205020404" pitchFamily="49" charset="0"/>
                <a:cs typeface="Courier New" panose="02070309020205020404" pitchFamily="49" charset="0"/>
              </a:rPr>
              <a:t>double</a:t>
            </a:r>
            <a:r>
              <a:rPr lang="de-DE" baseline="0" dirty="0" smtClean="0">
                <a:latin typeface="Courier" panose="02060409020205020404" pitchFamily="49" charset="0"/>
                <a:cs typeface="Courier New" panose="02070309020205020404" pitchFamily="49" charset="0"/>
              </a:rPr>
              <a:t> </a:t>
            </a:r>
            <a:r>
              <a:rPr lang="de-DE" baseline="0" dirty="0" err="1" smtClean="0">
                <a:latin typeface="Courier" panose="02060409020205020404" pitchFamily="49" charset="0"/>
                <a:cs typeface="Courier New" panose="02070309020205020404" pitchFamily="49" charset="0"/>
              </a:rPr>
              <a:t>hochgecastet</a:t>
            </a:r>
            <a:r>
              <a:rPr lang="de-DE" baseline="0" dirty="0" smtClean="0">
                <a:latin typeface="Courier" panose="02060409020205020404" pitchFamily="49" charset="0"/>
                <a:cs typeface="Courier New" panose="02070309020205020404" pitchFamily="49" charset="0"/>
              </a:rPr>
              <a:t> werden.</a:t>
            </a:r>
          </a:p>
        </p:txBody>
      </p:sp>
      <p:sp>
        <p:nvSpPr>
          <p:cNvPr id="4" name="Foliennummernplatzhalter 3"/>
          <p:cNvSpPr>
            <a:spLocks noGrp="1"/>
          </p:cNvSpPr>
          <p:nvPr>
            <p:ph type="sldNum" sz="quarter" idx="10"/>
          </p:nvPr>
        </p:nvSpPr>
        <p:spPr/>
        <p:txBody>
          <a:bodyPr/>
          <a:lstStyle/>
          <a:p>
            <a:fld id="{F249A2F7-1505-4362-994B-EDA535D688DE}" type="slidenum">
              <a:rPr lang="de-DE" smtClean="0"/>
              <a:pPr/>
              <a:t>21</a:t>
            </a:fld>
            <a:endParaRPr lang="de-DE"/>
          </a:p>
        </p:txBody>
      </p:sp>
    </p:spTree>
    <p:extLst>
      <p:ext uri="{BB962C8B-B14F-4D97-AF65-F5344CB8AC3E}">
        <p14:creationId xmlns:p14="http://schemas.microsoft.com/office/powerpoint/2010/main" val="40468681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Hier</a:t>
            </a:r>
            <a:r>
              <a:rPr lang="de-DE" baseline="0" dirty="0" smtClean="0"/>
              <a:t> noch mal das Design des Packages, und seine wichtigsten Basistypen, im Detail.</a:t>
            </a:r>
          </a:p>
          <a:p>
            <a:r>
              <a:rPr lang="de-DE" baseline="0" dirty="0" smtClean="0"/>
              <a:t>Das Großartige daran:</a:t>
            </a:r>
          </a:p>
          <a:p>
            <a:r>
              <a:rPr lang="de-DE" baseline="0" dirty="0" smtClean="0"/>
              <a:t>Es gibt hier zwar eine faszinierende Anzahl an Interfaces, dieses lassen sich aber über Vererbung und primitive Spezialisierung auf insgesamt 4 Typen herunterbrechen:</a:t>
            </a:r>
          </a:p>
          <a:p>
            <a:r>
              <a:rPr lang="de-DE" baseline="0" dirty="0" smtClean="0"/>
              <a:t>Consumer (</a:t>
            </a:r>
            <a:r>
              <a:rPr lang="de-DE" baseline="0" dirty="0" err="1" smtClean="0"/>
              <a:t>void</a:t>
            </a:r>
            <a:r>
              <a:rPr lang="de-DE" baseline="0" dirty="0" smtClean="0"/>
              <a:t>-Operationen wie </a:t>
            </a:r>
            <a:r>
              <a:rPr lang="de-DE" baseline="0" dirty="0" err="1" smtClean="0"/>
              <a:t>for-Each</a:t>
            </a:r>
            <a:r>
              <a:rPr lang="de-DE" baseline="0" dirty="0" smtClean="0"/>
              <a:t>, bildet z.B. </a:t>
            </a:r>
            <a:r>
              <a:rPr lang="de-DE" baseline="0" dirty="0" err="1" smtClean="0"/>
              <a:t>setter</a:t>
            </a:r>
            <a:r>
              <a:rPr lang="de-DE" baseline="0" dirty="0" smtClean="0"/>
              <a:t> ab).</a:t>
            </a:r>
          </a:p>
          <a:p>
            <a:r>
              <a:rPr lang="de-DE" baseline="0" dirty="0" err="1" smtClean="0"/>
              <a:t>Function</a:t>
            </a:r>
            <a:r>
              <a:rPr lang="de-DE" baseline="0" dirty="0" smtClean="0"/>
              <a:t>(</a:t>
            </a:r>
            <a:r>
              <a:rPr lang="de-DE" baseline="0" dirty="0" err="1" smtClean="0"/>
              <a:t>map</a:t>
            </a:r>
            <a:r>
              <a:rPr lang="de-DE" baseline="0" dirty="0" smtClean="0"/>
              <a:t>-Operationen, bildet Wertumwandlungen wie </a:t>
            </a:r>
            <a:r>
              <a:rPr lang="de-DE" baseline="0" dirty="0" err="1" smtClean="0"/>
              <a:t>c.getName</a:t>
            </a:r>
            <a:r>
              <a:rPr lang="de-DE" baseline="0" dirty="0" smtClean="0"/>
              <a:t> oder </a:t>
            </a:r>
            <a:r>
              <a:rPr lang="de-DE" baseline="0" dirty="0" err="1" smtClean="0"/>
              <a:t>Integer.toString</a:t>
            </a:r>
            <a:r>
              <a:rPr lang="de-DE" baseline="0" dirty="0" smtClean="0"/>
              <a:t> ab)</a:t>
            </a:r>
          </a:p>
          <a:p>
            <a:r>
              <a:rPr lang="de-DE" baseline="0" dirty="0" err="1" smtClean="0"/>
              <a:t>Predicate</a:t>
            </a:r>
            <a:r>
              <a:rPr lang="de-DE" baseline="0" dirty="0" smtClean="0"/>
              <a:t>(Wahrheitsaussagen, basierend auf einem Eingabewert)</a:t>
            </a:r>
          </a:p>
          <a:p>
            <a:r>
              <a:rPr lang="de-DE" baseline="0" dirty="0" err="1" smtClean="0"/>
              <a:t>Supplier</a:t>
            </a:r>
            <a:r>
              <a:rPr lang="de-DE" baseline="0" dirty="0" smtClean="0"/>
              <a:t>(Werte ohne Parameter zurückliefern, z.B. für </a:t>
            </a:r>
            <a:r>
              <a:rPr lang="de-DE" baseline="0" dirty="0" err="1" smtClean="0"/>
              <a:t>lazy-loading</a:t>
            </a:r>
            <a:r>
              <a:rPr lang="de-DE" baseline="0" dirty="0" smtClean="0"/>
              <a:t>).</a:t>
            </a:r>
          </a:p>
          <a:p>
            <a:endParaRPr lang="de-DE" baseline="0" dirty="0" smtClean="0"/>
          </a:p>
          <a:p>
            <a:r>
              <a:rPr lang="de-DE" baseline="0" dirty="0" smtClean="0"/>
              <a:t>Die Primitiven Spezialisierungen sind nach einem festen Schema benannt, z.B. </a:t>
            </a:r>
            <a:r>
              <a:rPr lang="de-DE" baseline="0" dirty="0" err="1" smtClean="0"/>
              <a:t>IntFuntion</a:t>
            </a:r>
            <a:r>
              <a:rPr lang="de-DE" baseline="0" dirty="0" smtClean="0"/>
              <a:t>, </a:t>
            </a:r>
            <a:r>
              <a:rPr lang="de-DE" baseline="0" dirty="0" err="1" smtClean="0"/>
              <a:t>IntPredicate</a:t>
            </a:r>
            <a:r>
              <a:rPr lang="de-DE" baseline="0" dirty="0" smtClean="0"/>
              <a:t> etc.</a:t>
            </a:r>
            <a:endParaRPr lang="de-DE" dirty="0"/>
          </a:p>
        </p:txBody>
      </p:sp>
      <p:sp>
        <p:nvSpPr>
          <p:cNvPr id="4" name="Foliennummernplatzhalter 3"/>
          <p:cNvSpPr>
            <a:spLocks noGrp="1"/>
          </p:cNvSpPr>
          <p:nvPr>
            <p:ph type="sldNum" sz="quarter" idx="10"/>
          </p:nvPr>
        </p:nvSpPr>
        <p:spPr/>
        <p:txBody>
          <a:bodyPr/>
          <a:lstStyle/>
          <a:p>
            <a:fld id="{F249A2F7-1505-4362-994B-EDA535D688DE}" type="slidenum">
              <a:rPr lang="de-DE" smtClean="0"/>
              <a:pPr/>
              <a:t>22</a:t>
            </a:fld>
            <a:endParaRPr lang="de-DE"/>
          </a:p>
        </p:txBody>
      </p:sp>
    </p:spTree>
    <p:extLst>
      <p:ext uri="{BB962C8B-B14F-4D97-AF65-F5344CB8AC3E}">
        <p14:creationId xmlns:p14="http://schemas.microsoft.com/office/powerpoint/2010/main" val="21396050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Der</a:t>
            </a:r>
            <a:r>
              <a:rPr lang="de-DE" baseline="0" dirty="0" smtClean="0"/>
              <a:t> letzte Satz fast es am besten zusammen:</a:t>
            </a:r>
            <a:br>
              <a:rPr lang="de-DE" baseline="0" dirty="0" smtClean="0"/>
            </a:br>
            <a:r>
              <a:rPr lang="de-DE" baseline="0" dirty="0" smtClean="0"/>
              <a:t>Die Evaluierung der Tauglichkeit von </a:t>
            </a:r>
            <a:r>
              <a:rPr lang="de-DE" baseline="0" dirty="0" err="1" smtClean="0"/>
              <a:t>JavaFX</a:t>
            </a:r>
            <a:r>
              <a:rPr lang="de-DE" baseline="0" dirty="0" smtClean="0"/>
              <a:t> konnte ich im Rahmen dieser Präsentation nicht leisten.</a:t>
            </a:r>
          </a:p>
          <a:p>
            <a:r>
              <a:rPr lang="de-DE" baseline="0" dirty="0" smtClean="0"/>
              <a:t>Ich will es ehrlich gesagt auch gar nicht, da sich UI-Frameworks meist nur durch praktischen Einsatz bewerten lassen.</a:t>
            </a:r>
          </a:p>
          <a:p>
            <a:pPr algn="just"/>
            <a:endParaRPr lang="de-DE" i="1" baseline="0" dirty="0" smtClean="0"/>
          </a:p>
          <a:p>
            <a:pPr algn="l"/>
            <a:r>
              <a:rPr lang="de-DE" b="0" i="0" baseline="0" dirty="0" smtClean="0"/>
              <a:t>Dennoch glaube ich das man Swing nun getrost als tot ansehen kann:</a:t>
            </a:r>
            <a:br>
              <a:rPr lang="de-DE" b="0" i="0" baseline="0" dirty="0" smtClean="0"/>
            </a:br>
            <a:r>
              <a:rPr lang="de-DE" b="0" i="0" baseline="0" dirty="0" err="1" smtClean="0"/>
              <a:t>JavaFx</a:t>
            </a:r>
            <a:r>
              <a:rPr lang="de-DE" b="0" i="0" baseline="0" dirty="0" smtClean="0"/>
              <a:t> löst große Diskrepanzen zwischen Swing und </a:t>
            </a:r>
            <a:r>
              <a:rPr lang="de-DE" b="0" i="0" baseline="0" dirty="0" err="1" smtClean="0"/>
              <a:t>Html</a:t>
            </a:r>
            <a:r>
              <a:rPr lang="de-DE" b="0" i="0" baseline="0" dirty="0" smtClean="0"/>
              <a:t>-Design, wie z.B. </a:t>
            </a:r>
            <a:r>
              <a:rPr lang="de-DE" b="0" i="0" baseline="0" dirty="0" err="1" smtClean="0"/>
              <a:t>css</a:t>
            </a:r>
            <a:r>
              <a:rPr lang="de-DE" b="0" i="0" baseline="0" dirty="0" smtClean="0"/>
              <a:t>-styling und eine </a:t>
            </a:r>
            <a:r>
              <a:rPr lang="de-DE" b="0" i="0" baseline="0" dirty="0" err="1" smtClean="0"/>
              <a:t>xml</a:t>
            </a:r>
            <a:r>
              <a:rPr lang="de-DE" b="0" i="0" baseline="0" dirty="0" smtClean="0"/>
              <a:t>-syntax zur Beschreibung der Oberflächen.</a:t>
            </a:r>
          </a:p>
          <a:p>
            <a:pPr algn="l"/>
            <a:r>
              <a:rPr lang="de-DE" b="0" i="0" baseline="0" dirty="0" smtClean="0"/>
              <a:t>Dadurch können Designer schneller beide Sprachen beherrschen, insbesondere da sich als Controllersprache vielleicht sogar vielmehr </a:t>
            </a:r>
            <a:r>
              <a:rPr lang="de-DE" b="0" i="0" baseline="0" dirty="0" err="1" smtClean="0"/>
              <a:t>javascript</a:t>
            </a:r>
            <a:endParaRPr lang="de-DE" b="0" i="0" baseline="0" dirty="0" smtClean="0"/>
          </a:p>
          <a:p>
            <a:pPr algn="l"/>
            <a:r>
              <a:rPr lang="de-DE" b="0" i="0" baseline="0" dirty="0" smtClean="0"/>
              <a:t>anbieten wird…</a:t>
            </a:r>
            <a:endParaRPr lang="de-DE" b="0" i="0" dirty="0"/>
          </a:p>
        </p:txBody>
      </p:sp>
      <p:sp>
        <p:nvSpPr>
          <p:cNvPr id="4" name="Foliennummernplatzhalter 3"/>
          <p:cNvSpPr>
            <a:spLocks noGrp="1"/>
          </p:cNvSpPr>
          <p:nvPr>
            <p:ph type="sldNum" sz="quarter" idx="10"/>
          </p:nvPr>
        </p:nvSpPr>
        <p:spPr/>
        <p:txBody>
          <a:bodyPr/>
          <a:lstStyle/>
          <a:p>
            <a:fld id="{F249A2F7-1505-4362-994B-EDA535D688DE}" type="slidenum">
              <a:rPr lang="de-DE" smtClean="0"/>
              <a:pPr/>
              <a:t>24</a:t>
            </a:fld>
            <a:endParaRPr lang="de-DE"/>
          </a:p>
        </p:txBody>
      </p:sp>
    </p:spTree>
    <p:extLst>
      <p:ext uri="{BB962C8B-B14F-4D97-AF65-F5344CB8AC3E}">
        <p14:creationId xmlns:p14="http://schemas.microsoft.com/office/powerpoint/2010/main" val="28456820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Nashorn</a:t>
            </a:r>
            <a:r>
              <a:rPr lang="de-DE" baseline="0" dirty="0" smtClean="0"/>
              <a:t> ist die neue JS-Engine, und das nicht ohne Grund:</a:t>
            </a:r>
            <a:br>
              <a:rPr lang="de-DE" baseline="0" dirty="0" smtClean="0"/>
            </a:br>
            <a:r>
              <a:rPr lang="de-DE" baseline="0" dirty="0" smtClean="0"/>
              <a:t>Es soll so schnell sein das es mit nativen Java mithalten kann und gleichauf mit aktuellen Webbrowsern liegt.</a:t>
            </a:r>
          </a:p>
          <a:p>
            <a:r>
              <a:rPr lang="de-DE" baseline="0" dirty="0" smtClean="0"/>
              <a:t/>
            </a:r>
            <a:br>
              <a:rPr lang="de-DE" baseline="0" dirty="0" smtClean="0"/>
            </a:br>
            <a:r>
              <a:rPr lang="de-DE" baseline="0" dirty="0" smtClean="0"/>
              <a:t>Listing eins zeigt wie man JS aus Java heraus </a:t>
            </a:r>
            <a:r>
              <a:rPr lang="de-DE" baseline="0" dirty="0" err="1" smtClean="0"/>
              <a:t>callt</a:t>
            </a:r>
            <a:r>
              <a:rPr lang="de-DE" baseline="0" dirty="0" smtClean="0"/>
              <a:t> – und nebenbei das übliche Java-Zeremoniell, wenn es um Integrations-</a:t>
            </a:r>
            <a:r>
              <a:rPr lang="de-DE" baseline="0" dirty="0" err="1" smtClean="0"/>
              <a:t>API‘s</a:t>
            </a:r>
            <a:r>
              <a:rPr lang="de-DE" baseline="0" dirty="0" smtClean="0"/>
              <a:t> geht.</a:t>
            </a:r>
          </a:p>
          <a:p>
            <a:r>
              <a:rPr lang="de-DE" baseline="0" dirty="0" smtClean="0"/>
              <a:t>Im Normalfall wird man sich wohl direkt die Nashorn-Engine per </a:t>
            </a:r>
            <a:r>
              <a:rPr lang="de-DE" baseline="0" dirty="0" err="1" smtClean="0"/>
              <a:t>Dependency</a:t>
            </a:r>
            <a:r>
              <a:rPr lang="de-DE" baseline="0" dirty="0" smtClean="0"/>
              <a:t> </a:t>
            </a:r>
            <a:r>
              <a:rPr lang="de-DE" baseline="0" dirty="0" err="1" smtClean="0"/>
              <a:t>Injection</a:t>
            </a:r>
            <a:r>
              <a:rPr lang="de-DE" baseline="0" dirty="0" smtClean="0"/>
              <a:t> liefern lassen.</a:t>
            </a:r>
          </a:p>
          <a:p>
            <a:endParaRPr lang="de-DE" baseline="0" dirty="0" smtClean="0"/>
          </a:p>
          <a:p>
            <a:r>
              <a:rPr lang="de-DE" baseline="0" dirty="0" smtClean="0"/>
              <a:t>Listing zwei zeigt den Anwendungsfall beim dem JS tatsächlich einen großen Nutzen bringen könnte:</a:t>
            </a:r>
            <a:br>
              <a:rPr lang="de-DE" baseline="0" dirty="0" smtClean="0"/>
            </a:br>
            <a:r>
              <a:rPr lang="de-DE" baseline="0" dirty="0" smtClean="0"/>
              <a:t>Beim </a:t>
            </a:r>
            <a:r>
              <a:rPr lang="de-DE" baseline="0" dirty="0" err="1" smtClean="0"/>
              <a:t>Entwicklen</a:t>
            </a:r>
            <a:r>
              <a:rPr lang="de-DE" baseline="0" dirty="0" smtClean="0"/>
              <a:t> von Client-Anwendungen.</a:t>
            </a:r>
            <a:br>
              <a:rPr lang="de-DE" baseline="0" dirty="0" smtClean="0"/>
            </a:br>
            <a:r>
              <a:rPr lang="de-DE" baseline="0" dirty="0" smtClean="0"/>
              <a:t>Gerade beim </a:t>
            </a:r>
            <a:r>
              <a:rPr lang="de-DE" baseline="0" dirty="0" err="1" smtClean="0"/>
              <a:t>Gui-Coding</a:t>
            </a:r>
            <a:r>
              <a:rPr lang="de-DE" baseline="0" dirty="0" smtClean="0"/>
              <a:t> ist statische Typsicherheit selten ein Thema, so das Java hier keinen richtigen Vorteil hat.</a:t>
            </a:r>
          </a:p>
          <a:p>
            <a:r>
              <a:rPr lang="de-DE" baseline="0" dirty="0" smtClean="0"/>
              <a:t>Außerdem sind GUI-</a:t>
            </a:r>
            <a:r>
              <a:rPr lang="de-DE" baseline="0" dirty="0" err="1" smtClean="0"/>
              <a:t>Coder</a:t>
            </a:r>
            <a:r>
              <a:rPr lang="de-DE" baseline="0" dirty="0" smtClean="0"/>
              <a:t> ohnehin meist vor allem auf Ausdrucksstärke angewiesen, die bei dynamischen Sprachen von Haus aus höher ist.</a:t>
            </a:r>
          </a:p>
          <a:p>
            <a:r>
              <a:rPr lang="de-DE" baseline="0" dirty="0" smtClean="0"/>
              <a:t>Schön zu sehen sind z.B. Gimmicks wie das automatische Kapseln der Getter und Setter der Java-APIs als Properties.</a:t>
            </a:r>
          </a:p>
        </p:txBody>
      </p:sp>
      <p:sp>
        <p:nvSpPr>
          <p:cNvPr id="4" name="Foliennummernplatzhalter 3"/>
          <p:cNvSpPr>
            <a:spLocks noGrp="1"/>
          </p:cNvSpPr>
          <p:nvPr>
            <p:ph type="sldNum" sz="quarter" idx="10"/>
          </p:nvPr>
        </p:nvSpPr>
        <p:spPr/>
        <p:txBody>
          <a:bodyPr/>
          <a:lstStyle/>
          <a:p>
            <a:fld id="{F249A2F7-1505-4362-994B-EDA535D688DE}" type="slidenum">
              <a:rPr lang="de-DE" smtClean="0"/>
              <a:pPr/>
              <a:t>25</a:t>
            </a:fld>
            <a:endParaRPr lang="de-DE"/>
          </a:p>
        </p:txBody>
      </p:sp>
    </p:spTree>
    <p:extLst>
      <p:ext uri="{BB962C8B-B14F-4D97-AF65-F5344CB8AC3E}">
        <p14:creationId xmlns:p14="http://schemas.microsoft.com/office/powerpoint/2010/main" val="19514397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Die neue Date-Time API,</a:t>
            </a:r>
            <a:r>
              <a:rPr lang="de-DE" baseline="0" dirty="0" smtClean="0"/>
              <a:t> </a:t>
            </a:r>
            <a:r>
              <a:rPr lang="de-DE" baseline="0" dirty="0" err="1" smtClean="0"/>
              <a:t>javax.time</a:t>
            </a:r>
            <a:r>
              <a:rPr lang="de-DE" baseline="0" dirty="0" smtClean="0"/>
              <a:t>.</a:t>
            </a:r>
          </a:p>
          <a:p>
            <a:r>
              <a:rPr lang="de-DE" baseline="0" dirty="0" smtClean="0"/>
              <a:t>Die enthält so ziemlich alle Arten von Abstraktionen die denkbar sind und ist ungewöhnlich reich:</a:t>
            </a:r>
          </a:p>
          <a:p>
            <a:endParaRPr lang="de-DE" baseline="0" dirty="0" smtClean="0"/>
          </a:p>
          <a:p>
            <a:pPr marL="171450" indent="-171450">
              <a:buFont typeface="Arial" pitchFamily="34" charset="0"/>
              <a:buChar char="•"/>
            </a:pPr>
            <a:r>
              <a:rPr lang="de-DE" baseline="0" dirty="0" smtClean="0"/>
              <a:t>Vollständige Unveränderbarkeit</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de-DE" baseline="0" dirty="0" smtClean="0"/>
              <a:t>Neue feste Werte mit statischen </a:t>
            </a:r>
            <a:r>
              <a:rPr lang="de-DE" baseline="0" dirty="0" err="1" smtClean="0"/>
              <a:t>of</a:t>
            </a:r>
            <a:r>
              <a:rPr lang="de-DE" baseline="0" dirty="0" smtClean="0"/>
              <a:t>-Methoden</a:t>
            </a:r>
          </a:p>
          <a:p>
            <a:pPr marL="171450" indent="-171450">
              <a:buFont typeface="Arial" pitchFamily="34" charset="0"/>
              <a:buChar char="•"/>
            </a:pPr>
            <a:r>
              <a:rPr lang="de-DE" baseline="0" dirty="0" smtClean="0"/>
              <a:t>Umwandlung von allem in alles mit statischen </a:t>
            </a:r>
            <a:r>
              <a:rPr lang="de-DE" baseline="0" dirty="0" err="1" smtClean="0"/>
              <a:t>from</a:t>
            </a:r>
            <a:r>
              <a:rPr lang="de-DE" baseline="0" dirty="0" smtClean="0"/>
              <a:t>-Methoden</a:t>
            </a:r>
          </a:p>
          <a:p>
            <a:pPr marL="171450" indent="-171450">
              <a:buFont typeface="Arial" pitchFamily="34" charset="0"/>
              <a:buChar char="•"/>
            </a:pPr>
            <a:r>
              <a:rPr lang="de-DE" baseline="0" dirty="0" smtClean="0"/>
              <a:t>Qualifizierte Getter, u.a. mit </a:t>
            </a:r>
            <a:r>
              <a:rPr lang="de-DE" baseline="0" dirty="0" err="1" smtClean="0"/>
              <a:t>Enum</a:t>
            </a:r>
            <a:r>
              <a:rPr lang="de-DE" baseline="0" dirty="0" smtClean="0"/>
              <a:t> für den Monat</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de-DE" baseline="0" dirty="0" err="1" smtClean="0"/>
              <a:t>Erzegung</a:t>
            </a:r>
            <a:r>
              <a:rPr lang="de-DE" baseline="0" dirty="0" smtClean="0"/>
              <a:t> neuer Werte durch „</a:t>
            </a:r>
            <a:r>
              <a:rPr lang="de-DE" baseline="0" dirty="0" err="1" smtClean="0"/>
              <a:t>wither</a:t>
            </a:r>
            <a:r>
              <a:rPr lang="de-DE" baseline="0" dirty="0" smtClean="0"/>
              <a:t>“</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de-DE" baseline="0" dirty="0" smtClean="0"/>
              <a:t>Threadsichere </a:t>
            </a:r>
            <a:r>
              <a:rPr lang="de-DE" baseline="0" dirty="0" err="1" smtClean="0"/>
              <a:t>Formatter</a:t>
            </a:r>
            <a:endParaRPr lang="de-DE" baseline="0" dirty="0" smtClean="0"/>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endParaRPr lang="de-DE" baseline="0" dirty="0" smtClean="0"/>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de-DE" baseline="0" dirty="0" smtClean="0"/>
              <a:t>Erstaunlicherweise setzt die API bisher nicht auf irgendein </a:t>
            </a:r>
            <a:r>
              <a:rPr lang="de-DE" baseline="0" dirty="0" err="1" smtClean="0"/>
              <a:t>Lamdba</a:t>
            </a:r>
            <a:r>
              <a:rPr lang="de-DE" baseline="0" dirty="0" smtClean="0"/>
              <a:t>-Konstrukt.</a:t>
            </a:r>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de-DE" baseline="0" dirty="0" smtClean="0"/>
              <a:t>Das mag Zufall sein, an der Parallelentwicklung liegen oder daran dass Lambdas auf dieser Ebene keine Bedeutung haben.</a:t>
            </a:r>
          </a:p>
        </p:txBody>
      </p:sp>
      <p:sp>
        <p:nvSpPr>
          <p:cNvPr id="4" name="Foliennummernplatzhalter 3"/>
          <p:cNvSpPr>
            <a:spLocks noGrp="1"/>
          </p:cNvSpPr>
          <p:nvPr>
            <p:ph type="sldNum" sz="quarter" idx="10"/>
          </p:nvPr>
        </p:nvSpPr>
        <p:spPr/>
        <p:txBody>
          <a:bodyPr/>
          <a:lstStyle/>
          <a:p>
            <a:fld id="{F249A2F7-1505-4362-994B-EDA535D688DE}" type="slidenum">
              <a:rPr lang="de-DE" smtClean="0"/>
              <a:pPr/>
              <a:t>26</a:t>
            </a:fld>
            <a:endParaRPr lang="de-DE"/>
          </a:p>
        </p:txBody>
      </p:sp>
    </p:spTree>
    <p:extLst>
      <p:ext uri="{BB962C8B-B14F-4D97-AF65-F5344CB8AC3E}">
        <p14:creationId xmlns:p14="http://schemas.microsoft.com/office/powerpoint/2010/main" val="5107889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aseline="0" dirty="0" smtClean="0"/>
              <a:t>Zusätzlich noch mehr oder weniger kleinere Änderungen:</a:t>
            </a:r>
          </a:p>
          <a:p>
            <a:endParaRPr lang="de-DE" baseline="0" dirty="0" smtClean="0"/>
          </a:p>
          <a:p>
            <a:r>
              <a:rPr lang="de-DE" baseline="0" dirty="0" smtClean="0"/>
              <a:t>Die </a:t>
            </a:r>
            <a:r>
              <a:rPr lang="de-DE" baseline="0" dirty="0" err="1" smtClean="0"/>
              <a:t>concurrency</a:t>
            </a:r>
            <a:r>
              <a:rPr lang="de-DE" baseline="0" dirty="0" smtClean="0"/>
              <a:t>-API wurde fast zwangsläufig erweitert:</a:t>
            </a:r>
          </a:p>
          <a:p>
            <a:r>
              <a:rPr lang="de-DE" baseline="0" dirty="0" smtClean="0"/>
              <a:t>Die gesamte parallele Stream-API basiert intern auf dem </a:t>
            </a:r>
            <a:r>
              <a:rPr lang="de-DE" baseline="0" dirty="0" err="1" smtClean="0"/>
              <a:t>Fork</a:t>
            </a:r>
            <a:r>
              <a:rPr lang="de-DE" baseline="0" dirty="0" smtClean="0"/>
              <a:t>-</a:t>
            </a:r>
            <a:r>
              <a:rPr lang="de-DE" baseline="0" dirty="0" err="1" smtClean="0"/>
              <a:t>Join</a:t>
            </a:r>
            <a:r>
              <a:rPr lang="de-DE" baseline="0" dirty="0" smtClean="0"/>
              <a:t>-Framework</a:t>
            </a:r>
          </a:p>
          <a:p>
            <a:endParaRPr lang="de-DE" baseline="0" dirty="0" smtClean="0"/>
          </a:p>
          <a:p>
            <a:r>
              <a:rPr lang="de-DE" baseline="0" dirty="0" smtClean="0"/>
              <a:t>Dann gibt‘s noch so wahnsinnig neue APIs wie eine für Base64 sowie etwas Modellpflege, wie üblich bei neuen </a:t>
            </a:r>
            <a:r>
              <a:rPr lang="de-DE" baseline="0" dirty="0" err="1" smtClean="0"/>
              <a:t>JDK‘s</a:t>
            </a:r>
            <a:r>
              <a:rPr lang="de-DE" baseline="0" dirty="0" smtClean="0"/>
              <a:t>.</a:t>
            </a:r>
          </a:p>
          <a:p>
            <a:r>
              <a:rPr lang="de-DE" baseline="0" dirty="0" smtClean="0"/>
              <a:t>Weitere hier nicht genannte Änderungen sind ein schnelleres </a:t>
            </a:r>
            <a:r>
              <a:rPr lang="de-DE" baseline="0" dirty="0" err="1" smtClean="0"/>
              <a:t>Decimalformat</a:t>
            </a:r>
            <a:r>
              <a:rPr lang="de-DE" baseline="0" dirty="0" smtClean="0"/>
              <a:t>, </a:t>
            </a:r>
            <a:r>
              <a:rPr lang="de-DE" baseline="0" dirty="0" err="1" smtClean="0"/>
              <a:t>Charset</a:t>
            </a:r>
            <a:r>
              <a:rPr lang="de-DE" baseline="0" dirty="0" smtClean="0"/>
              <a:t> </a:t>
            </a:r>
            <a:r>
              <a:rPr lang="de-DE" baseline="0" dirty="0" err="1" smtClean="0"/>
              <a:t>improvements</a:t>
            </a:r>
            <a:r>
              <a:rPr lang="de-DE" baseline="0" dirty="0" smtClean="0"/>
              <a:t> etc.</a:t>
            </a:r>
          </a:p>
          <a:p>
            <a:r>
              <a:rPr lang="de-DE" baseline="0" dirty="0" smtClean="0"/>
              <a:t>Alles nichts wildes.</a:t>
            </a:r>
          </a:p>
        </p:txBody>
      </p:sp>
      <p:sp>
        <p:nvSpPr>
          <p:cNvPr id="4" name="Foliennummernplatzhalter 3"/>
          <p:cNvSpPr>
            <a:spLocks noGrp="1"/>
          </p:cNvSpPr>
          <p:nvPr>
            <p:ph type="sldNum" sz="quarter" idx="10"/>
          </p:nvPr>
        </p:nvSpPr>
        <p:spPr/>
        <p:txBody>
          <a:bodyPr/>
          <a:lstStyle/>
          <a:p>
            <a:fld id="{F249A2F7-1505-4362-994B-EDA535D688DE}" type="slidenum">
              <a:rPr lang="de-DE" smtClean="0"/>
              <a:pPr/>
              <a:t>27</a:t>
            </a:fld>
            <a:endParaRPr lang="de-DE"/>
          </a:p>
        </p:txBody>
      </p:sp>
    </p:spTree>
    <p:extLst>
      <p:ext uri="{BB962C8B-B14F-4D97-AF65-F5344CB8AC3E}">
        <p14:creationId xmlns:p14="http://schemas.microsoft.com/office/powerpoint/2010/main" val="41301046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Die</a:t>
            </a:r>
            <a:r>
              <a:rPr lang="de-DE" baseline="0" dirty="0" smtClean="0"/>
              <a:t> JVM speckt ab, um </a:t>
            </a:r>
            <a:r>
              <a:rPr lang="de-DE" baseline="0" dirty="0" err="1" smtClean="0"/>
              <a:t>Compile-Once</a:t>
            </a:r>
            <a:r>
              <a:rPr lang="de-DE" baseline="0" dirty="0" smtClean="0"/>
              <a:t>, Run </a:t>
            </a:r>
            <a:r>
              <a:rPr lang="de-DE" baseline="0" dirty="0" err="1" smtClean="0"/>
              <a:t>everywhere</a:t>
            </a:r>
            <a:r>
              <a:rPr lang="de-DE" baseline="0" dirty="0" smtClean="0"/>
              <a:t> wieder Wirklichkeit werden zu lassen!</a:t>
            </a:r>
          </a:p>
          <a:p>
            <a:r>
              <a:rPr lang="de-DE" baseline="0" dirty="0" smtClean="0"/>
              <a:t>Alle im folgenden genannten Änderungen senken den Memory-</a:t>
            </a:r>
            <a:r>
              <a:rPr lang="de-DE" baseline="0" dirty="0" err="1" smtClean="0"/>
              <a:t>Footprint</a:t>
            </a:r>
            <a:r>
              <a:rPr lang="de-DE" baseline="0" dirty="0" smtClean="0"/>
              <a:t> der JVM, z.T. mit geringen Performance-Tradeoffs.</a:t>
            </a:r>
          </a:p>
          <a:p>
            <a:endParaRPr lang="de-DE" baseline="0" dirty="0" smtClean="0"/>
          </a:p>
          <a:p>
            <a:r>
              <a:rPr lang="de-DE" b="1" baseline="0" dirty="0" smtClean="0"/>
              <a:t>RTL</a:t>
            </a:r>
          </a:p>
          <a:p>
            <a:pPr marL="171450" indent="-171450">
              <a:buFont typeface="Arial" pitchFamily="34" charset="0"/>
              <a:buChar char="•"/>
            </a:pPr>
            <a:r>
              <a:rPr lang="de-DE" baseline="0" dirty="0" smtClean="0"/>
              <a:t>Klassen sollen weniger Gepäck mit sich herumtragen: Bisher wird fast alles mehrfach für </a:t>
            </a:r>
            <a:r>
              <a:rPr lang="de-DE" baseline="0" dirty="0" err="1" smtClean="0"/>
              <a:t>Reflection</a:t>
            </a:r>
            <a:r>
              <a:rPr lang="de-DE" baseline="0" dirty="0" smtClean="0"/>
              <a:t> </a:t>
            </a:r>
            <a:r>
              <a:rPr lang="de-DE" baseline="0" dirty="0" err="1" smtClean="0"/>
              <a:t>gecacht</a:t>
            </a:r>
            <a:r>
              <a:rPr lang="de-DE" baseline="0" dirty="0" smtClean="0"/>
              <a:t>, das soll vermindert werden. Lambdas und </a:t>
            </a:r>
            <a:r>
              <a:rPr lang="de-DE" baseline="0" dirty="0" err="1" smtClean="0"/>
              <a:t>Method</a:t>
            </a:r>
            <a:r>
              <a:rPr lang="de-DE" baseline="0" dirty="0" smtClean="0"/>
              <a:t> Handles werden den </a:t>
            </a:r>
            <a:r>
              <a:rPr lang="de-DE" baseline="0" dirty="0" err="1" smtClean="0"/>
              <a:t>Reflection</a:t>
            </a:r>
            <a:r>
              <a:rPr lang="de-DE" baseline="0" dirty="0" smtClean="0"/>
              <a:t>-Anteil vieler Anwendungen ohnehin senken.</a:t>
            </a:r>
          </a:p>
          <a:p>
            <a:pPr marL="171450" indent="-171450">
              <a:buFont typeface="Arial" pitchFamily="34" charset="0"/>
              <a:buChar char="•"/>
            </a:pPr>
            <a:r>
              <a:rPr lang="de-DE" baseline="0" dirty="0" smtClean="0"/>
              <a:t>Soweit möglich soll der überflüssige Speicherverbrauch der </a:t>
            </a:r>
            <a:r>
              <a:rPr lang="de-DE" baseline="0" dirty="0" err="1" smtClean="0"/>
              <a:t>Basisbiliotheken</a:t>
            </a:r>
            <a:r>
              <a:rPr lang="de-DE" baseline="0" dirty="0" smtClean="0"/>
              <a:t> gesenkt werden. Bestes Beispiel dafür ist z.B. </a:t>
            </a:r>
            <a:r>
              <a:rPr lang="de-DE" baseline="0" dirty="0" err="1" smtClean="0"/>
              <a:t>ArrayList</a:t>
            </a:r>
            <a:r>
              <a:rPr lang="de-DE" baseline="0" dirty="0" smtClean="0"/>
              <a:t>: Bisher hat diese immer mit 10-Element großen Arrays gestartet, ab jetzt verwendet sie bis zum ersten </a:t>
            </a:r>
            <a:r>
              <a:rPr lang="de-DE" baseline="0" dirty="0" err="1" smtClean="0"/>
              <a:t>Befüllen</a:t>
            </a:r>
            <a:r>
              <a:rPr lang="de-DE" baseline="0" dirty="0" smtClean="0"/>
              <a:t> ein konstantes leeres Array.</a:t>
            </a:r>
          </a:p>
          <a:p>
            <a:endParaRPr lang="de-DE" baseline="0" dirty="0" smtClean="0"/>
          </a:p>
          <a:p>
            <a:r>
              <a:rPr lang="de-DE" b="1" baseline="0" dirty="0" smtClean="0"/>
              <a:t>VM</a:t>
            </a:r>
          </a:p>
          <a:p>
            <a:pPr marL="171450" indent="-171450">
              <a:buFont typeface="Arial" pitchFamily="34" charset="0"/>
              <a:buChar char="•"/>
            </a:pPr>
            <a:r>
              <a:rPr lang="de-DE" baseline="0" dirty="0" smtClean="0"/>
              <a:t>Eine neue Alternativ-VM die deutlich kleiner als die bisherige ist (Schätzungsweise von 9 auf 3MB), gedacht primär für </a:t>
            </a:r>
            <a:r>
              <a:rPr lang="de-DE" baseline="0" dirty="0" err="1" smtClean="0"/>
              <a:t>embbed</a:t>
            </a:r>
            <a:r>
              <a:rPr lang="de-DE" baseline="0" dirty="0" smtClean="0"/>
              <a:t> </a:t>
            </a:r>
            <a:r>
              <a:rPr lang="de-DE" baseline="0" dirty="0" err="1" smtClean="0"/>
              <a:t>devices</a:t>
            </a:r>
            <a:r>
              <a:rPr lang="de-DE" baseline="0" dirty="0" smtClean="0"/>
              <a:t>. Eine Performancedegression von bis zu 5% ist dabei akzeptabel.</a:t>
            </a:r>
          </a:p>
          <a:p>
            <a:pPr marL="171450" indent="-171450">
              <a:buFont typeface="Arial" pitchFamily="34" charset="0"/>
              <a:buChar char="•"/>
            </a:pPr>
            <a:r>
              <a:rPr lang="de-DE" baseline="0" dirty="0" smtClean="0"/>
              <a:t>Es gibt keine permanente Generation mehr – der GC wird ab jetzt als gut genug angesehen um auf diese zu verzichten. Vorteil: Kein manuelles Tunen und entsprechende </a:t>
            </a:r>
            <a:r>
              <a:rPr lang="de-DE" baseline="0" dirty="0" err="1" smtClean="0"/>
              <a:t>OutOfMemoryErrors</a:t>
            </a:r>
            <a:r>
              <a:rPr lang="de-DE" baseline="0" dirty="0" smtClean="0"/>
              <a:t> mehr möglich. Außerdem einfacheres Handling des Speichers bei heterogenen (</a:t>
            </a:r>
            <a:r>
              <a:rPr lang="de-DE" baseline="0" dirty="0" err="1" smtClean="0"/>
              <a:t>embedded</a:t>
            </a:r>
            <a:r>
              <a:rPr lang="de-DE" baseline="0" dirty="0" smtClean="0"/>
              <a:t>) </a:t>
            </a:r>
            <a:r>
              <a:rPr lang="de-DE" baseline="0" dirty="0" err="1" smtClean="0"/>
              <a:t>devices</a:t>
            </a:r>
            <a:r>
              <a:rPr lang="de-DE" baseline="0" dirty="0" smtClean="0"/>
              <a:t>.</a:t>
            </a:r>
          </a:p>
          <a:p>
            <a:pPr marL="171450" indent="-171450">
              <a:buFont typeface="Arial" pitchFamily="34" charset="0"/>
              <a:buChar char="•"/>
            </a:pPr>
            <a:r>
              <a:rPr lang="de-DE" baseline="0" dirty="0" err="1" smtClean="0"/>
              <a:t>Statical</a:t>
            </a:r>
            <a:r>
              <a:rPr lang="de-DE" baseline="0" dirty="0" smtClean="0"/>
              <a:t> </a:t>
            </a:r>
            <a:r>
              <a:rPr lang="de-DE" baseline="0" dirty="0" err="1" smtClean="0"/>
              <a:t>Linked</a:t>
            </a:r>
            <a:r>
              <a:rPr lang="de-DE" baseline="0" dirty="0" smtClean="0"/>
              <a:t> Libraries: Ermöglicht es </a:t>
            </a:r>
            <a:r>
              <a:rPr lang="de-DE" baseline="0" dirty="0" err="1" smtClean="0"/>
              <a:t>DLL‘s</a:t>
            </a:r>
            <a:r>
              <a:rPr lang="de-DE" baseline="0" dirty="0" smtClean="0"/>
              <a:t> direkt statisch mit </a:t>
            </a:r>
            <a:r>
              <a:rPr lang="de-DE" baseline="0" dirty="0" err="1" smtClean="0"/>
              <a:t>JavaCode</a:t>
            </a:r>
            <a:r>
              <a:rPr lang="de-DE" baseline="0" dirty="0" smtClean="0"/>
              <a:t> zu verlinken. Leichte Performancevorteile und das Erstellen von Binärpaketen sind die Folge: Alles lässt sich dann statisch zusammenpacken: </a:t>
            </a:r>
            <a:r>
              <a:rPr lang="de-DE" baseline="0" dirty="0" err="1" smtClean="0"/>
              <a:t>bytecode</a:t>
            </a:r>
            <a:r>
              <a:rPr lang="de-DE" baseline="0" dirty="0" smtClean="0"/>
              <a:t>, </a:t>
            </a:r>
            <a:r>
              <a:rPr lang="de-DE" baseline="0" dirty="0" err="1" smtClean="0"/>
              <a:t>jvm</a:t>
            </a:r>
            <a:r>
              <a:rPr lang="de-DE" baseline="0" dirty="0" smtClean="0"/>
              <a:t> und externe </a:t>
            </a:r>
            <a:r>
              <a:rPr lang="de-DE" baseline="0" dirty="0" err="1" smtClean="0"/>
              <a:t>Libaries</a:t>
            </a:r>
            <a:r>
              <a:rPr lang="de-DE" baseline="0" dirty="0" smtClean="0"/>
              <a:t>.</a:t>
            </a:r>
          </a:p>
          <a:p>
            <a:pPr marL="171450" indent="-171450">
              <a:buFont typeface="Arial" pitchFamily="34" charset="0"/>
              <a:buChar char="•"/>
            </a:pPr>
            <a:endParaRPr lang="de-DE" dirty="0" smtClean="0"/>
          </a:p>
        </p:txBody>
      </p:sp>
      <p:sp>
        <p:nvSpPr>
          <p:cNvPr id="4" name="Foliennummernplatzhalter 3"/>
          <p:cNvSpPr>
            <a:spLocks noGrp="1"/>
          </p:cNvSpPr>
          <p:nvPr>
            <p:ph type="sldNum" sz="quarter" idx="10"/>
          </p:nvPr>
        </p:nvSpPr>
        <p:spPr/>
        <p:txBody>
          <a:bodyPr/>
          <a:lstStyle/>
          <a:p>
            <a:fld id="{F249A2F7-1505-4362-994B-EDA535D688DE}" type="slidenum">
              <a:rPr lang="de-DE" smtClean="0"/>
              <a:pPr/>
              <a:t>28</a:t>
            </a:fld>
            <a:endParaRPr lang="de-DE"/>
          </a:p>
        </p:txBody>
      </p:sp>
    </p:spTree>
    <p:extLst>
      <p:ext uri="{BB962C8B-B14F-4D97-AF65-F5344CB8AC3E}">
        <p14:creationId xmlns:p14="http://schemas.microsoft.com/office/powerpoint/2010/main" val="226394989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lnSpcReduction="10000"/>
          </a:bodyPr>
          <a:lstStyle/>
          <a:p>
            <a:r>
              <a:rPr lang="de-DE" baseline="0" dirty="0" smtClean="0"/>
              <a:t>Derzeit kann kein Zweifel daran bestehen das </a:t>
            </a:r>
            <a:r>
              <a:rPr lang="de-DE" baseline="0" dirty="0" err="1" smtClean="0"/>
              <a:t>Jigsaw</a:t>
            </a:r>
            <a:r>
              <a:rPr lang="de-DE" baseline="0" dirty="0" smtClean="0"/>
              <a:t> mit Java9 kommt.</a:t>
            </a:r>
          </a:p>
          <a:p>
            <a:r>
              <a:rPr lang="de-DE" baseline="0" dirty="0" smtClean="0"/>
              <a:t>Ich glaube im Moment dass der Delay sogar unvermeidlich war, da man mindestens eine Version für die Vorarbeiten braucht.</a:t>
            </a:r>
          </a:p>
          <a:p>
            <a:endParaRPr lang="de-DE" baseline="0" dirty="0" smtClean="0"/>
          </a:p>
          <a:p>
            <a:r>
              <a:rPr lang="de-DE" baseline="0" dirty="0" smtClean="0"/>
              <a:t>Ein Beispiel dafür ist 162:</a:t>
            </a:r>
            <a:br>
              <a:rPr lang="de-DE" baseline="0" dirty="0" smtClean="0"/>
            </a:br>
            <a:r>
              <a:rPr lang="de-DE" baseline="0" dirty="0" smtClean="0"/>
              <a:t>Dieser JEP, von dem wir fast nichts merken werden hat intern gewaltig umstrukturiert mit dem Ziel möglichst viele zyklische Abhängigkeiten innerhalb des JDKS aufzulösen. Aus einem Monolith sollte ein modulares System werden.</a:t>
            </a:r>
          </a:p>
          <a:p>
            <a:r>
              <a:rPr lang="de-DE" baseline="0" dirty="0" smtClean="0"/>
              <a:t>Nach Außen sichtbar sind diese Veränderungen nur in zwei Klassen, dort kommen sie aber einer Revolution gleich:</a:t>
            </a:r>
            <a:br>
              <a:rPr lang="de-DE" baseline="0" dirty="0" smtClean="0"/>
            </a:br>
            <a:r>
              <a:rPr lang="de-DE" baseline="0" dirty="0" smtClean="0"/>
              <a:t>Der </a:t>
            </a:r>
            <a:r>
              <a:rPr lang="de-DE" baseline="0" dirty="0" err="1" smtClean="0"/>
              <a:t>PropertyChangeListener</a:t>
            </a:r>
            <a:r>
              <a:rPr lang="de-DE" baseline="0" dirty="0" smtClean="0"/>
              <a:t> an Pack200 und Logger wird </a:t>
            </a:r>
            <a:r>
              <a:rPr lang="de-DE" baseline="0" dirty="0" err="1" smtClean="0"/>
              <a:t>deprecated</a:t>
            </a:r>
            <a:r>
              <a:rPr lang="de-DE" baseline="0" dirty="0" smtClean="0"/>
              <a:t> und –keuch- mit der nächsten Version entfernt!!</a:t>
            </a:r>
          </a:p>
          <a:p>
            <a:endParaRPr lang="de-DE" baseline="0" dirty="0" smtClean="0"/>
          </a:p>
          <a:p>
            <a:r>
              <a:rPr lang="de-DE" baseline="0" dirty="0" smtClean="0"/>
              <a:t>Das Ziel lässt 161 erahnen:</a:t>
            </a:r>
          </a:p>
          <a:p>
            <a:r>
              <a:rPr lang="de-DE" baseline="0" dirty="0" smtClean="0"/>
              <a:t>Die Compact </a:t>
            </a:r>
            <a:r>
              <a:rPr lang="de-DE" baseline="0" dirty="0" err="1" smtClean="0"/>
              <a:t>Profiles</a:t>
            </a:r>
            <a:r>
              <a:rPr lang="de-DE" baseline="0" dirty="0" smtClean="0"/>
              <a:t> bilden schon jetzt eine Mini-Modulsystem mit drei aufeinander Aufbauenden Mini-</a:t>
            </a:r>
            <a:r>
              <a:rPr lang="de-DE" baseline="0" dirty="0" err="1" smtClean="0"/>
              <a:t>JDK‘s</a:t>
            </a:r>
            <a:r>
              <a:rPr lang="de-DE" baseline="0" dirty="0" smtClean="0"/>
              <a:t>, die deutlich kleiner als selbst die kleinsten Embedded-Versionen sind.</a:t>
            </a:r>
          </a:p>
          <a:p>
            <a:endParaRPr lang="de-DE" baseline="0" dirty="0" smtClean="0"/>
          </a:p>
          <a:p>
            <a:r>
              <a:rPr lang="de-DE" baseline="0" dirty="0" smtClean="0"/>
              <a:t>Die Stoßrichtung auch hinter </a:t>
            </a:r>
            <a:r>
              <a:rPr lang="de-DE" baseline="0" dirty="0" err="1" smtClean="0"/>
              <a:t>Jigsaw</a:t>
            </a:r>
            <a:r>
              <a:rPr lang="de-DE" baseline="0" dirty="0" smtClean="0"/>
              <a:t> ist:</a:t>
            </a:r>
          </a:p>
          <a:p>
            <a:pPr marL="171450" indent="-171450">
              <a:buFont typeface="Arial" pitchFamily="34" charset="0"/>
              <a:buChar char="•"/>
            </a:pPr>
            <a:r>
              <a:rPr lang="de-DE" baseline="0" dirty="0" smtClean="0"/>
              <a:t>Vereinheitlichung der </a:t>
            </a:r>
            <a:r>
              <a:rPr lang="de-DE" baseline="0" dirty="0" err="1" smtClean="0"/>
              <a:t>Platform</a:t>
            </a:r>
            <a:r>
              <a:rPr lang="de-DE" baseline="0" dirty="0" smtClean="0"/>
              <a:t> mit der Option für kompakte Devices nur Teile der </a:t>
            </a:r>
            <a:r>
              <a:rPr lang="de-DE" baseline="0" dirty="0" err="1" smtClean="0"/>
              <a:t>API‘s</a:t>
            </a:r>
            <a:r>
              <a:rPr lang="de-DE" baseline="0" dirty="0" smtClean="0"/>
              <a:t> zu verwenden.</a:t>
            </a:r>
          </a:p>
          <a:p>
            <a:pPr marL="171450" indent="-171450">
              <a:buFont typeface="Arial" pitchFamily="34" charset="0"/>
              <a:buChar char="•"/>
            </a:pPr>
            <a:r>
              <a:rPr lang="de-DE" baseline="0" dirty="0" smtClean="0"/>
              <a:t>Auch freuen werden sich alternative Sprachen wie Scala die zu großen Teilen eigene </a:t>
            </a:r>
            <a:r>
              <a:rPr lang="de-DE" baseline="0" dirty="0" err="1" smtClean="0"/>
              <a:t>SDK‘s</a:t>
            </a:r>
            <a:r>
              <a:rPr lang="de-DE" baseline="0" dirty="0" smtClean="0"/>
              <a:t> nutzen</a:t>
            </a:r>
          </a:p>
        </p:txBody>
      </p:sp>
      <p:sp>
        <p:nvSpPr>
          <p:cNvPr id="4" name="Foliennummernplatzhalter 3"/>
          <p:cNvSpPr>
            <a:spLocks noGrp="1"/>
          </p:cNvSpPr>
          <p:nvPr>
            <p:ph type="sldNum" sz="quarter" idx="10"/>
          </p:nvPr>
        </p:nvSpPr>
        <p:spPr/>
        <p:txBody>
          <a:bodyPr/>
          <a:lstStyle/>
          <a:p>
            <a:fld id="{F249A2F7-1505-4362-994B-EDA535D688DE}" type="slidenum">
              <a:rPr lang="de-DE" smtClean="0"/>
              <a:pPr/>
              <a:t>29</a:t>
            </a:fld>
            <a:endParaRPr lang="de-DE"/>
          </a:p>
        </p:txBody>
      </p:sp>
    </p:spTree>
    <p:extLst>
      <p:ext uri="{BB962C8B-B14F-4D97-AF65-F5344CB8AC3E}">
        <p14:creationId xmlns:p14="http://schemas.microsoft.com/office/powerpoint/2010/main" val="1934600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F249A2F7-1505-4362-994B-EDA535D688DE}" type="slidenum">
              <a:rPr lang="de-DE" smtClean="0"/>
              <a:pPr/>
              <a:t>30</a:t>
            </a:fld>
            <a:endParaRPr lang="de-DE"/>
          </a:p>
        </p:txBody>
      </p:sp>
    </p:spTree>
    <p:extLst>
      <p:ext uri="{BB962C8B-B14F-4D97-AF65-F5344CB8AC3E}">
        <p14:creationId xmlns:p14="http://schemas.microsoft.com/office/powerpoint/2010/main" val="42875469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aseline="0" dirty="0" smtClean="0"/>
              <a:t>Das offensichtliche Problem von </a:t>
            </a:r>
            <a:r>
              <a:rPr lang="de-DE" baseline="0" dirty="0" err="1" smtClean="0"/>
              <a:t>Inner</a:t>
            </a:r>
            <a:r>
              <a:rPr lang="de-DE" baseline="0" dirty="0" smtClean="0"/>
              <a:t> </a:t>
            </a:r>
            <a:r>
              <a:rPr lang="de-DE" baseline="0" dirty="0" err="1" smtClean="0"/>
              <a:t>Classes</a:t>
            </a:r>
            <a:r>
              <a:rPr lang="de-DE" baseline="0" dirty="0" smtClean="0"/>
              <a:t> wurde bereits in den ersten Folien erklärt, es gibt jedoch noch weitere:</a:t>
            </a:r>
          </a:p>
          <a:p>
            <a:pPr marL="171450" indent="-171450">
              <a:buFontTx/>
              <a:buChar char="-"/>
            </a:pPr>
            <a:endParaRPr lang="de-DE" baseline="0" dirty="0" smtClean="0"/>
          </a:p>
          <a:p>
            <a:pPr marL="0" indent="0">
              <a:buFontTx/>
              <a:buNone/>
            </a:pPr>
            <a:r>
              <a:rPr lang="de-DE" baseline="0" dirty="0" smtClean="0"/>
              <a:t>Lambdas sind keine Objekte, es sind nur Methoden die den Kontrakt eines Interfaces erfüllen!</a:t>
            </a:r>
          </a:p>
          <a:p>
            <a:pPr marL="0" indent="0">
              <a:buFontTx/>
              <a:buNone/>
            </a:pPr>
            <a:r>
              <a:rPr lang="de-DE" baseline="0" dirty="0" smtClean="0"/>
              <a:t>Sie haben keine Identität und denselben </a:t>
            </a:r>
            <a:r>
              <a:rPr lang="de-DE" baseline="0" dirty="0" err="1" smtClean="0"/>
              <a:t>Scope</a:t>
            </a:r>
            <a:r>
              <a:rPr lang="de-DE" baseline="0" dirty="0" smtClean="0"/>
              <a:t> wie die umgebenden Klasse, während </a:t>
            </a:r>
            <a:r>
              <a:rPr lang="de-DE" baseline="0" dirty="0" err="1" smtClean="0"/>
              <a:t>Inner</a:t>
            </a:r>
            <a:r>
              <a:rPr lang="de-DE" baseline="0" dirty="0" smtClean="0"/>
              <a:t> </a:t>
            </a:r>
            <a:r>
              <a:rPr lang="de-DE" baseline="0" dirty="0" err="1" smtClean="0"/>
              <a:t>Klasses</a:t>
            </a:r>
            <a:r>
              <a:rPr lang="de-DE" baseline="0" dirty="0" smtClean="0"/>
              <a:t> einen eigenen haben.</a:t>
            </a:r>
          </a:p>
          <a:p>
            <a:pPr marL="0" indent="0">
              <a:buFontTx/>
              <a:buNone/>
            </a:pPr>
            <a:r>
              <a:rPr lang="de-DE" baseline="0" dirty="0" smtClean="0"/>
              <a:t>Rufe ich in der Lambda eine der Methoden </a:t>
            </a:r>
            <a:r>
              <a:rPr lang="de-DE" baseline="0" dirty="0" err="1" smtClean="0"/>
              <a:t>toString</a:t>
            </a:r>
            <a:r>
              <a:rPr lang="de-DE" baseline="0" dirty="0" smtClean="0"/>
              <a:t>(), </a:t>
            </a:r>
            <a:r>
              <a:rPr lang="de-DE" baseline="0" dirty="0" err="1" smtClean="0"/>
              <a:t>equals</a:t>
            </a:r>
            <a:r>
              <a:rPr lang="de-DE" baseline="0" dirty="0" smtClean="0"/>
              <a:t>(), </a:t>
            </a:r>
            <a:r>
              <a:rPr lang="de-DE" baseline="0" dirty="0" err="1" smtClean="0"/>
              <a:t>hashcode</a:t>
            </a:r>
            <a:r>
              <a:rPr lang="de-DE" baseline="0" dirty="0" smtClean="0"/>
              <a:t>() auf, dann beziehen sich diese niemals auf die Lambda selbst.</a:t>
            </a:r>
          </a:p>
          <a:p>
            <a:pPr marL="0" indent="0">
              <a:buFontTx/>
              <a:buNone/>
            </a:pPr>
            <a:r>
              <a:rPr lang="de-DE" baseline="0" dirty="0" smtClean="0"/>
              <a:t>Das gilt auch falls die </a:t>
            </a:r>
            <a:r>
              <a:rPr lang="de-DE" baseline="0" dirty="0" err="1" smtClean="0"/>
              <a:t>Lamdba</a:t>
            </a:r>
            <a:r>
              <a:rPr lang="de-DE" baseline="0" dirty="0" smtClean="0"/>
              <a:t> selbst (</a:t>
            </a:r>
            <a:r>
              <a:rPr lang="de-DE" baseline="0" dirty="0" err="1" smtClean="0"/>
              <a:t>default</a:t>
            </a:r>
            <a:r>
              <a:rPr lang="de-DE" baseline="0" dirty="0" smtClean="0"/>
              <a:t>-)Methoden habe: Diese sind für mich effektiv nicht erreichbar.</a:t>
            </a:r>
          </a:p>
          <a:p>
            <a:pPr marL="0" indent="0">
              <a:buFontTx/>
              <a:buNone/>
            </a:pPr>
            <a:r>
              <a:rPr lang="de-DE" baseline="0" dirty="0" smtClean="0"/>
              <a:t>Wichtig ist das praktisch nur im hier gezeigten Beispiel, da das meist nur bei </a:t>
            </a:r>
            <a:r>
              <a:rPr lang="de-DE" baseline="0" dirty="0" err="1" smtClean="0"/>
              <a:t>toString</a:t>
            </a:r>
            <a:r>
              <a:rPr lang="de-DE" baseline="0" dirty="0" smtClean="0"/>
              <a:t>() Probleme macht</a:t>
            </a:r>
          </a:p>
          <a:p>
            <a:pPr marL="171450" indent="-171450">
              <a:buFontTx/>
              <a:buChar char="-"/>
            </a:pPr>
            <a:endParaRPr lang="de-DE" baseline="0" dirty="0" smtClean="0"/>
          </a:p>
          <a:p>
            <a:r>
              <a:rPr lang="de-DE" baseline="0" dirty="0" smtClean="0"/>
              <a:t>Ein weiterer wichtiger Aspekt dadurch ist, das es dem Laufzeitsystem überlassen bleibt, wie Lambdas abgebildet werden:</a:t>
            </a:r>
            <a:br>
              <a:rPr lang="de-DE" baseline="0" dirty="0" smtClean="0"/>
            </a:br>
            <a:r>
              <a:rPr lang="de-DE" baseline="0" dirty="0" smtClean="0"/>
              <a:t>Da es keine Bedingung ist dass sie Objekte sein müssen, müssen </a:t>
            </a:r>
            <a:r>
              <a:rPr lang="de-DE" baseline="0" dirty="0" err="1" smtClean="0"/>
              <a:t>lambdas</a:t>
            </a:r>
            <a:r>
              <a:rPr lang="de-DE" baseline="0" dirty="0" smtClean="0"/>
              <a:t> gar nicht über Klassen abgebildet werden..</a:t>
            </a:r>
          </a:p>
          <a:p>
            <a:r>
              <a:rPr lang="de-DE" baseline="0" dirty="0" smtClean="0"/>
              <a:t>Dazu mehr auf der nächsten Folie…</a:t>
            </a:r>
          </a:p>
        </p:txBody>
      </p:sp>
      <p:sp>
        <p:nvSpPr>
          <p:cNvPr id="4" name="Foliennummernplatzhalter 3"/>
          <p:cNvSpPr>
            <a:spLocks noGrp="1"/>
          </p:cNvSpPr>
          <p:nvPr>
            <p:ph type="sldNum" sz="quarter" idx="10"/>
          </p:nvPr>
        </p:nvSpPr>
        <p:spPr/>
        <p:txBody>
          <a:bodyPr/>
          <a:lstStyle/>
          <a:p>
            <a:fld id="{F249A2F7-1505-4362-994B-EDA535D688DE}" type="slidenum">
              <a:rPr lang="de-DE" smtClean="0"/>
              <a:pPr/>
              <a:t>31</a:t>
            </a:fld>
            <a:endParaRPr lang="de-DE"/>
          </a:p>
        </p:txBody>
      </p:sp>
    </p:spTree>
    <p:extLst>
      <p:ext uri="{BB962C8B-B14F-4D97-AF65-F5344CB8AC3E}">
        <p14:creationId xmlns:p14="http://schemas.microsoft.com/office/powerpoint/2010/main" val="22043412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Typische</a:t>
            </a:r>
            <a:r>
              <a:rPr lang="de-DE" baseline="0" dirty="0" smtClean="0"/>
              <a:t> Java-Interfaces stellen Objekte dar:</a:t>
            </a:r>
          </a:p>
          <a:p>
            <a:pPr marL="171450" indent="-171450">
              <a:buFont typeface="Arial" pitchFamily="34" charset="0"/>
              <a:buChar char="•"/>
            </a:pPr>
            <a:r>
              <a:rPr lang="de-DE" baseline="0" dirty="0" smtClean="0"/>
              <a:t>Dinge mit denen über eine Reihe von Methoden interagiert werden kann.</a:t>
            </a:r>
          </a:p>
          <a:p>
            <a:pPr marL="171450" indent="-171450">
              <a:buFont typeface="Arial" pitchFamily="34" charset="0"/>
              <a:buChar char="•"/>
            </a:pPr>
            <a:r>
              <a:rPr lang="de-DE" baseline="0" dirty="0" smtClean="0"/>
              <a:t>Methoden bieten meist die Möglichkeit Zustände abzufragen (Query) oder zu ändern (Command).</a:t>
            </a:r>
          </a:p>
          <a:p>
            <a:pPr marL="171450" indent="-171450">
              <a:buFont typeface="Arial" pitchFamily="34" charset="0"/>
              <a:buChar char="•"/>
            </a:pPr>
            <a:r>
              <a:rPr lang="de-DE" baseline="0" dirty="0" smtClean="0"/>
              <a:t>Interfaces können klein (</a:t>
            </a:r>
            <a:r>
              <a:rPr lang="de-DE" baseline="0" dirty="0" err="1" smtClean="0"/>
              <a:t>Iterator</a:t>
            </a:r>
            <a:r>
              <a:rPr lang="de-DE" baseline="0" dirty="0" smtClean="0"/>
              <a:t>), groß (List) oder absurd groß sein (Path).</a:t>
            </a:r>
          </a:p>
          <a:p>
            <a:pPr marL="171450" indent="-171450">
              <a:buFont typeface="Arial" pitchFamily="34" charset="0"/>
              <a:buChar char="•"/>
            </a:pPr>
            <a:r>
              <a:rPr lang="de-DE" baseline="0" dirty="0" smtClean="0"/>
              <a:t>Eine Eigenschaft komplexer Interfaces ist, das viele der Methoden ineinander in Beziehung stehen</a:t>
            </a:r>
          </a:p>
          <a:p>
            <a:pPr marL="628650" lvl="1" indent="-171450">
              <a:buFont typeface="Arial" pitchFamily="34" charset="0"/>
              <a:buChar char="•"/>
            </a:pPr>
            <a:r>
              <a:rPr lang="de-DE" i="1" baseline="0" dirty="0" smtClean="0"/>
              <a:t>Beispiel: </a:t>
            </a:r>
            <a:r>
              <a:rPr lang="de-DE" baseline="0" dirty="0" err="1" smtClean="0"/>
              <a:t>List.addAll</a:t>
            </a:r>
            <a:r>
              <a:rPr lang="de-DE" baseline="0" dirty="0" smtClean="0"/>
              <a:t> kann als Spezialisierung der „</a:t>
            </a:r>
            <a:r>
              <a:rPr lang="de-DE" baseline="0" dirty="0" err="1" smtClean="0"/>
              <a:t>add</a:t>
            </a:r>
            <a:r>
              <a:rPr lang="de-DE" baseline="0" dirty="0" smtClean="0"/>
              <a:t>“-Methode abgebildet werden.</a:t>
            </a:r>
          </a:p>
          <a:p>
            <a:endParaRPr lang="de-DE" baseline="0" dirty="0" smtClean="0"/>
          </a:p>
          <a:p>
            <a:r>
              <a:rPr lang="de-DE" baseline="0" dirty="0" smtClean="0"/>
              <a:t>Dazu mehr – wichtig ist nur, das normale Interfaces meist mehrere Methoden aufweisen!</a:t>
            </a:r>
            <a:endParaRPr lang="de-DE" dirty="0"/>
          </a:p>
        </p:txBody>
      </p:sp>
      <p:sp>
        <p:nvSpPr>
          <p:cNvPr id="4" name="Foliennummernplatzhalter 3"/>
          <p:cNvSpPr>
            <a:spLocks noGrp="1"/>
          </p:cNvSpPr>
          <p:nvPr>
            <p:ph type="sldNum" sz="quarter" idx="10"/>
          </p:nvPr>
        </p:nvSpPr>
        <p:spPr/>
        <p:txBody>
          <a:bodyPr/>
          <a:lstStyle/>
          <a:p>
            <a:fld id="{F249A2F7-1505-4362-994B-EDA535D688DE}" type="slidenum">
              <a:rPr lang="de-DE" smtClean="0"/>
              <a:pPr/>
              <a:t>4</a:t>
            </a:fld>
            <a:endParaRPr lang="de-DE"/>
          </a:p>
        </p:txBody>
      </p:sp>
    </p:spTree>
    <p:extLst>
      <p:ext uri="{BB962C8B-B14F-4D97-AF65-F5344CB8AC3E}">
        <p14:creationId xmlns:p14="http://schemas.microsoft.com/office/powerpoint/2010/main" val="169172278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aseline="0" dirty="0" smtClean="0"/>
              <a:t>Hier wird die Auflösung gezeigt:</a:t>
            </a:r>
          </a:p>
          <a:p>
            <a:pPr marL="228600" indent="-228600">
              <a:buFont typeface="+mj-lt"/>
              <a:buAutoNum type="arabicPeriod"/>
            </a:pPr>
            <a:r>
              <a:rPr lang="de-DE" baseline="0" dirty="0" smtClean="0"/>
              <a:t>Anstelle der Deklaration erfolgt das abstrakte Linking, das im Hintergrund über eine sog. Lambda-Factory erfolgt.</a:t>
            </a:r>
          </a:p>
          <a:p>
            <a:pPr marL="228600" indent="-228600">
              <a:buFont typeface="+mj-lt"/>
              <a:buAutoNum type="arabicPeriod"/>
            </a:pPr>
            <a:r>
              <a:rPr lang="de-DE" baseline="0" dirty="0" smtClean="0"/>
              <a:t>Der Body der Lambda selbst wird ein eine synthetische statische oder nichtstatische Methode kompiliert.</a:t>
            </a:r>
          </a:p>
          <a:p>
            <a:endParaRPr lang="de-DE" baseline="0" dirty="0" smtClean="0"/>
          </a:p>
          <a:p>
            <a:r>
              <a:rPr lang="de-DE" baseline="0" dirty="0" smtClean="0"/>
              <a:t>Bei </a:t>
            </a:r>
            <a:r>
              <a:rPr lang="de-DE" baseline="0" dirty="0" err="1" smtClean="0"/>
              <a:t>Method</a:t>
            </a:r>
            <a:r>
              <a:rPr lang="de-DE" baseline="0" dirty="0" smtClean="0"/>
              <a:t>-Referenzen würde der zweite Teil entfallen!</a:t>
            </a:r>
          </a:p>
          <a:p>
            <a:r>
              <a:rPr lang="de-DE" baseline="0" dirty="0" smtClean="0"/>
              <a:t>Das ist der Grund weshalb sie „effizienter“ sind.</a:t>
            </a:r>
          </a:p>
        </p:txBody>
      </p:sp>
      <p:sp>
        <p:nvSpPr>
          <p:cNvPr id="4" name="Foliennummernplatzhalter 3"/>
          <p:cNvSpPr>
            <a:spLocks noGrp="1"/>
          </p:cNvSpPr>
          <p:nvPr>
            <p:ph type="sldNum" sz="quarter" idx="10"/>
          </p:nvPr>
        </p:nvSpPr>
        <p:spPr/>
        <p:txBody>
          <a:bodyPr/>
          <a:lstStyle/>
          <a:p>
            <a:fld id="{F249A2F7-1505-4362-994B-EDA535D688DE}" type="slidenum">
              <a:rPr lang="de-DE" smtClean="0"/>
              <a:pPr/>
              <a:t>32</a:t>
            </a:fld>
            <a:endParaRPr lang="de-DE"/>
          </a:p>
        </p:txBody>
      </p:sp>
    </p:spTree>
    <p:extLst>
      <p:ext uri="{BB962C8B-B14F-4D97-AF65-F5344CB8AC3E}">
        <p14:creationId xmlns:p14="http://schemas.microsoft.com/office/powerpoint/2010/main" val="220434120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smtClean="0"/>
              <a:t>Retrolamba</a:t>
            </a:r>
            <a:r>
              <a:rPr lang="de-DE" dirty="0" smtClean="0"/>
              <a:t> ermöglicht es, das sehr</a:t>
            </a:r>
            <a:r>
              <a:rPr lang="de-DE" baseline="0" dirty="0" smtClean="0"/>
              <a:t> mächtige Lambda-Konstrukt in allen noch relevanten älteren </a:t>
            </a:r>
            <a:r>
              <a:rPr lang="de-DE" baseline="0" dirty="0" err="1" smtClean="0"/>
              <a:t>JDK‘s</a:t>
            </a:r>
            <a:r>
              <a:rPr lang="de-DE" baseline="0" dirty="0" smtClean="0"/>
              <a:t> zu nutzen.</a:t>
            </a:r>
          </a:p>
          <a:p>
            <a:r>
              <a:rPr lang="de-DE" baseline="0" dirty="0" smtClean="0"/>
              <a:t>Das Risiko dabei ist das versehentliche Nutzen moderner </a:t>
            </a:r>
            <a:r>
              <a:rPr lang="de-DE" baseline="0" dirty="0" err="1" smtClean="0"/>
              <a:t>API‘s</a:t>
            </a:r>
            <a:r>
              <a:rPr lang="de-DE" baseline="0" dirty="0" smtClean="0"/>
              <a:t>,</a:t>
            </a:r>
          </a:p>
          <a:p>
            <a:r>
              <a:rPr lang="de-DE" baseline="0" dirty="0" smtClean="0"/>
              <a:t>was durch hohe Unit-Testabdeckung oder Codeanalyse-Tools wie PMD verhindert werden muss.</a:t>
            </a:r>
          </a:p>
          <a:p>
            <a:endParaRPr lang="de-DE" baseline="0" dirty="0" smtClean="0"/>
          </a:p>
          <a:p>
            <a:r>
              <a:rPr lang="de-DE" baseline="0" dirty="0" smtClean="0"/>
              <a:t>Retrolambda erfordert zwingend den Einsatz einer funktionalen Library, damit man Lambdas auch mit den</a:t>
            </a:r>
          </a:p>
          <a:p>
            <a:r>
              <a:rPr lang="de-DE" baseline="0" dirty="0" smtClean="0"/>
              <a:t>Bestehenden </a:t>
            </a:r>
            <a:r>
              <a:rPr lang="de-DE" baseline="0" dirty="0" err="1" smtClean="0"/>
              <a:t>Collections</a:t>
            </a:r>
            <a:r>
              <a:rPr lang="de-DE" baseline="0" dirty="0" smtClean="0"/>
              <a:t> verwenden kann. Hierfür kommt die Multi-</a:t>
            </a:r>
            <a:r>
              <a:rPr lang="de-DE" baseline="0" dirty="0" err="1" smtClean="0"/>
              <a:t>Funktionslib</a:t>
            </a:r>
            <a:r>
              <a:rPr lang="de-DE" baseline="0" dirty="0" smtClean="0"/>
              <a:t> </a:t>
            </a:r>
            <a:r>
              <a:rPr lang="de-DE" baseline="0" dirty="0" err="1" smtClean="0"/>
              <a:t>Guava</a:t>
            </a:r>
            <a:r>
              <a:rPr lang="de-DE" baseline="0" dirty="0" smtClean="0"/>
              <a:t> (ehem. Google-</a:t>
            </a:r>
            <a:r>
              <a:rPr lang="de-DE" baseline="0" dirty="0" err="1" smtClean="0"/>
              <a:t>Collections</a:t>
            </a:r>
            <a:r>
              <a:rPr lang="de-DE" baseline="0" dirty="0" smtClean="0"/>
              <a:t>) zum Einsatz.</a:t>
            </a:r>
          </a:p>
          <a:p>
            <a:r>
              <a:rPr lang="de-DE" baseline="0" dirty="0" smtClean="0"/>
              <a:t>Wer sie noch nicht kennt: Unbedingt mal ansehen! Lohnt sich!</a:t>
            </a:r>
          </a:p>
        </p:txBody>
      </p:sp>
      <p:sp>
        <p:nvSpPr>
          <p:cNvPr id="4" name="Foliennummernplatzhalter 3"/>
          <p:cNvSpPr>
            <a:spLocks noGrp="1"/>
          </p:cNvSpPr>
          <p:nvPr>
            <p:ph type="sldNum" sz="quarter" idx="10"/>
          </p:nvPr>
        </p:nvSpPr>
        <p:spPr/>
        <p:txBody>
          <a:bodyPr/>
          <a:lstStyle/>
          <a:p>
            <a:fld id="{F249A2F7-1505-4362-994B-EDA535D688DE}" type="slidenum">
              <a:rPr lang="de-DE" smtClean="0"/>
              <a:pPr/>
              <a:t>33</a:t>
            </a:fld>
            <a:endParaRPr lang="de-DE"/>
          </a:p>
        </p:txBody>
      </p:sp>
    </p:spTree>
    <p:extLst>
      <p:ext uri="{BB962C8B-B14F-4D97-AF65-F5344CB8AC3E}">
        <p14:creationId xmlns:p14="http://schemas.microsoft.com/office/powerpoint/2010/main" val="25468745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aseline="0" dirty="0" smtClean="0"/>
              <a:t>Das ist hier ist was für die Experten…</a:t>
            </a:r>
          </a:p>
          <a:p>
            <a:r>
              <a:rPr lang="de-DE" baseline="0" dirty="0" smtClean="0"/>
              <a:t>Es geht um rein interne JVM-Optimierung und den Grund weshalb vielleicht bisher Lambdas auch zweitranging behandelt wurden und immer eher auf </a:t>
            </a:r>
            <a:r>
              <a:rPr lang="de-DE" baseline="0" dirty="0" err="1" smtClean="0"/>
              <a:t>Konstrukte</a:t>
            </a:r>
            <a:r>
              <a:rPr lang="de-DE" baseline="0" dirty="0" smtClean="0"/>
              <a:t> wie externe Iteration und manuelles Filtern gesetzt wurde: Es war effizienter, da die Kosten der virtuellen Methoden sich beim bisherigen Umsetzen sehr schnell aufaddiert haben.</a:t>
            </a:r>
          </a:p>
          <a:p>
            <a:endParaRPr lang="de-DE" baseline="0" dirty="0" smtClean="0"/>
          </a:p>
          <a:p>
            <a:r>
              <a:rPr lang="de-DE" baseline="0" dirty="0" smtClean="0"/>
              <a:t>Die Quintessenz ist: Ältere </a:t>
            </a:r>
            <a:r>
              <a:rPr lang="de-DE" baseline="0" dirty="0" err="1" smtClean="0"/>
              <a:t>JVM‘s</a:t>
            </a:r>
            <a:r>
              <a:rPr lang="de-DE" baseline="0" dirty="0" smtClean="0"/>
              <a:t> können funktionale </a:t>
            </a:r>
            <a:r>
              <a:rPr lang="de-DE" baseline="0" dirty="0" err="1" smtClean="0"/>
              <a:t>Konstrukte</a:t>
            </a:r>
            <a:r>
              <a:rPr lang="de-DE" baseline="0" dirty="0" smtClean="0"/>
              <a:t> wie filter-&gt;</a:t>
            </a:r>
            <a:r>
              <a:rPr lang="de-DE" baseline="0" dirty="0" err="1" smtClean="0"/>
              <a:t>map</a:t>
            </a:r>
            <a:r>
              <a:rPr lang="de-DE" baseline="0" dirty="0" smtClean="0"/>
              <a:t>-&gt;</a:t>
            </a:r>
            <a:r>
              <a:rPr lang="de-DE" baseline="0" dirty="0" err="1" smtClean="0"/>
              <a:t>foreach</a:t>
            </a:r>
            <a:r>
              <a:rPr lang="de-DE" baseline="0" dirty="0" smtClean="0"/>
              <a:t> mit </a:t>
            </a:r>
            <a:r>
              <a:rPr lang="de-DE" baseline="0" dirty="0" err="1" smtClean="0"/>
              <a:t>ingesamt</a:t>
            </a:r>
            <a:r>
              <a:rPr lang="de-DE" baseline="0" dirty="0" smtClean="0"/>
              <a:t> 3 Lambdas die per virtueller Methodentabelle aufgelöst werden müssen niemals so effizient wie eine externe Iteration umsetzen, da Ihnen ein </a:t>
            </a:r>
            <a:r>
              <a:rPr lang="de-DE" baseline="0" dirty="0" err="1" smtClean="0"/>
              <a:t>Inlining</a:t>
            </a:r>
            <a:r>
              <a:rPr lang="de-DE" baseline="0" dirty="0" smtClean="0"/>
              <a:t> unmöglich ist.</a:t>
            </a:r>
          </a:p>
          <a:p>
            <a:r>
              <a:rPr lang="de-DE" baseline="0" dirty="0" smtClean="0"/>
              <a:t>Sie sind nicht darauf optimiert das eine einzige virtuelle Methode extrem oft implementiert wird, sondern darauf das es nur wenige Implementierungen, im Idealfall nur eine gibt. In diesem Fall kann nämlich alles per </a:t>
            </a:r>
            <a:r>
              <a:rPr lang="de-DE" baseline="0" dirty="0" err="1" smtClean="0"/>
              <a:t>inlining</a:t>
            </a:r>
            <a:r>
              <a:rPr lang="de-DE" baseline="0" dirty="0" smtClean="0"/>
              <a:t> aufgelöst werden. Bei Lambdas ist aber das Gegenteil der Fall:</a:t>
            </a:r>
          </a:p>
          <a:p>
            <a:r>
              <a:rPr lang="de-DE" baseline="0" dirty="0" smtClean="0"/>
              <a:t>Hier gibt es für eine </a:t>
            </a:r>
            <a:r>
              <a:rPr lang="de-DE" baseline="0" dirty="0" err="1" smtClean="0"/>
              <a:t>Callsite</a:t>
            </a:r>
            <a:r>
              <a:rPr lang="de-DE" baseline="0" dirty="0" smtClean="0"/>
              <a:t> wie „</a:t>
            </a:r>
            <a:r>
              <a:rPr lang="de-DE" baseline="0" dirty="0" err="1" smtClean="0"/>
              <a:t>foreach</a:t>
            </a:r>
            <a:r>
              <a:rPr lang="de-DE" baseline="0" dirty="0" smtClean="0"/>
              <a:t>“ mit einem Consumer potentiell tausende von Implementierungen pro Programmlauf!</a:t>
            </a:r>
          </a:p>
          <a:p>
            <a:endParaRPr lang="de-DE" baseline="0" dirty="0" smtClean="0"/>
          </a:p>
          <a:p>
            <a:r>
              <a:rPr lang="de-DE" baseline="0" dirty="0" smtClean="0"/>
              <a:t>Das Problem hatte bisher vor allem Scala, das potentiell zwar immer „so schnell wie </a:t>
            </a:r>
            <a:r>
              <a:rPr lang="de-DE" baseline="0" dirty="0" err="1" smtClean="0"/>
              <a:t>java</a:t>
            </a:r>
            <a:r>
              <a:rPr lang="de-DE" baseline="0" dirty="0" smtClean="0"/>
              <a:t>“ war, in der Praxis aufgrund des starken Einsatzes von funktionalen Interfaces meist hinterherhinkte.</a:t>
            </a:r>
          </a:p>
        </p:txBody>
      </p:sp>
      <p:sp>
        <p:nvSpPr>
          <p:cNvPr id="4" name="Foliennummernplatzhalter 3"/>
          <p:cNvSpPr>
            <a:spLocks noGrp="1"/>
          </p:cNvSpPr>
          <p:nvPr>
            <p:ph type="sldNum" sz="quarter" idx="10"/>
          </p:nvPr>
        </p:nvSpPr>
        <p:spPr/>
        <p:txBody>
          <a:bodyPr/>
          <a:lstStyle/>
          <a:p>
            <a:fld id="{F249A2F7-1505-4362-994B-EDA535D688DE}" type="slidenum">
              <a:rPr lang="de-DE" smtClean="0"/>
              <a:pPr/>
              <a:t>34</a:t>
            </a:fld>
            <a:endParaRPr lang="de-DE"/>
          </a:p>
        </p:txBody>
      </p:sp>
    </p:spTree>
    <p:extLst>
      <p:ext uri="{BB962C8B-B14F-4D97-AF65-F5344CB8AC3E}">
        <p14:creationId xmlns:p14="http://schemas.microsoft.com/office/powerpoint/2010/main" val="220434120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itchFamily="34" charset="0"/>
              <a:buChar char="•"/>
            </a:pPr>
            <a:r>
              <a:rPr lang="de-DE" dirty="0" smtClean="0"/>
              <a:t>Transaktionsinhalte können</a:t>
            </a:r>
            <a:r>
              <a:rPr lang="de-DE" baseline="0" dirty="0" smtClean="0"/>
              <a:t> durch Lambdas gekapselt werden und dann ähnlich java7‘s </a:t>
            </a:r>
            <a:r>
              <a:rPr lang="de-DE" baseline="0" dirty="0" err="1" smtClean="0"/>
              <a:t>try-with</a:t>
            </a:r>
            <a:r>
              <a:rPr lang="de-DE" baseline="0" dirty="0" smtClean="0"/>
              <a:t> von einem geschützten Transaktionsblock ausgeführt werden</a:t>
            </a:r>
          </a:p>
          <a:p>
            <a:pPr marL="171450" indent="-171450">
              <a:buFont typeface="Arial" pitchFamily="34" charset="0"/>
              <a:buChar char="•"/>
            </a:pPr>
            <a:r>
              <a:rPr lang="de-DE" baseline="0" dirty="0" smtClean="0"/>
              <a:t>Alle Arten der </a:t>
            </a:r>
            <a:r>
              <a:rPr lang="de-DE" baseline="0" dirty="0" err="1" smtClean="0"/>
              <a:t>Asynchronität</a:t>
            </a:r>
            <a:r>
              <a:rPr lang="de-DE" baseline="0" dirty="0" smtClean="0"/>
              <a:t> und spätere Reaktionen, wie ja z.B. auch </a:t>
            </a:r>
            <a:r>
              <a:rPr lang="de-DE" baseline="0" dirty="0" err="1" smtClean="0"/>
              <a:t>EventHandler</a:t>
            </a:r>
            <a:r>
              <a:rPr lang="de-DE" baseline="0" dirty="0" smtClean="0"/>
              <a:t> können nur über Lambdas effektiv behandelt werden. AJAX ist ein Beispiel dafür, JMS wäre ein anderes. Grundsätzlich ist ein asynchroner entfernter Methodenaufruf mit </a:t>
            </a:r>
            <a:r>
              <a:rPr lang="de-DE" baseline="0" dirty="0" err="1" smtClean="0"/>
              <a:t>übergabe</a:t>
            </a:r>
            <a:r>
              <a:rPr lang="de-DE" baseline="0" dirty="0" smtClean="0"/>
              <a:t> eines Callback-Lambdas deutlich effizienter und Realitätsnäher als ein synchroner Aufruf per RMI mit potentiellen Deadlocks.</a:t>
            </a:r>
          </a:p>
          <a:p>
            <a:pPr marL="171450" indent="-171450">
              <a:buFont typeface="Arial" pitchFamily="34" charset="0"/>
              <a:buChar char="•"/>
            </a:pPr>
            <a:r>
              <a:rPr lang="de-DE" baseline="0" dirty="0" err="1" smtClean="0"/>
              <a:t>Method</a:t>
            </a:r>
            <a:r>
              <a:rPr lang="de-DE" baseline="0" dirty="0" smtClean="0"/>
              <a:t>-References eignen sich perfekt um Bean-Properties innerhalb von Java-Code zu verwalten und zu übergeben. Vorteile: Performance, Typsicherheit.</a:t>
            </a:r>
          </a:p>
          <a:p>
            <a:pPr marL="171450" indent="-171450">
              <a:buFont typeface="Arial" pitchFamily="34" charset="0"/>
              <a:buChar char="•"/>
            </a:pPr>
            <a:endParaRPr lang="de-DE" baseline="0" dirty="0" smtClean="0"/>
          </a:p>
          <a:p>
            <a:pPr marL="0" indent="0">
              <a:buFont typeface="Arial" pitchFamily="34" charset="0"/>
              <a:buNone/>
            </a:pPr>
            <a:r>
              <a:rPr lang="de-DE" baseline="0" dirty="0" smtClean="0"/>
              <a:t>Die anderen JVM-Sprachen können die existierende Infrastruktur zukünftig benutzen.</a:t>
            </a:r>
          </a:p>
          <a:p>
            <a:pPr marL="171450" lvl="0" indent="-171450">
              <a:buFont typeface="Arial" pitchFamily="34" charset="0"/>
              <a:buChar char="•"/>
            </a:pPr>
            <a:r>
              <a:rPr lang="de-DE" baseline="0" dirty="0" err="1" smtClean="0"/>
              <a:t>Javascript</a:t>
            </a:r>
            <a:r>
              <a:rPr lang="de-DE" baseline="0" dirty="0" smtClean="0"/>
              <a:t> macht dies mit dem Nashorn wahrscheinlich schon mehr oder weniger automatisch</a:t>
            </a:r>
          </a:p>
          <a:p>
            <a:pPr marL="171450" lvl="0" indent="-171450">
              <a:buFont typeface="Arial" pitchFamily="34" charset="0"/>
              <a:buChar char="•"/>
            </a:pPr>
            <a:r>
              <a:rPr lang="de-DE" baseline="0" dirty="0" smtClean="0"/>
              <a:t>Für Groovy wäre dies eine sinnvolle Umstellung. Große Teile des </a:t>
            </a:r>
            <a:r>
              <a:rPr lang="de-DE" baseline="0" dirty="0" err="1" smtClean="0"/>
              <a:t>SDK‘s</a:t>
            </a:r>
            <a:r>
              <a:rPr lang="de-DE" baseline="0" dirty="0" smtClean="0"/>
              <a:t> könnten auch wegfallen, da Java8 ein bessere API hat.</a:t>
            </a:r>
          </a:p>
          <a:p>
            <a:pPr marL="171450" lvl="0" indent="-171450">
              <a:buFont typeface="Arial" pitchFamily="34" charset="0"/>
              <a:buChar char="•"/>
            </a:pPr>
            <a:r>
              <a:rPr lang="de-DE" baseline="0" dirty="0" smtClean="0"/>
              <a:t>Scala hat es schwerer, da das SDK stark abweicht und Lambdas als First-Class Objekte modelliert sind  - ein Ansatz den Java bewusst nicht verfolgt hat.</a:t>
            </a:r>
            <a:endParaRPr lang="de-DE" dirty="0"/>
          </a:p>
        </p:txBody>
      </p:sp>
      <p:sp>
        <p:nvSpPr>
          <p:cNvPr id="4" name="Foliennummernplatzhalter 3"/>
          <p:cNvSpPr>
            <a:spLocks noGrp="1"/>
          </p:cNvSpPr>
          <p:nvPr>
            <p:ph type="sldNum" sz="quarter" idx="10"/>
          </p:nvPr>
        </p:nvSpPr>
        <p:spPr/>
        <p:txBody>
          <a:bodyPr/>
          <a:lstStyle/>
          <a:p>
            <a:fld id="{F249A2F7-1505-4362-994B-EDA535D688DE}" type="slidenum">
              <a:rPr lang="de-DE" smtClean="0"/>
              <a:pPr/>
              <a:t>36</a:t>
            </a:fld>
            <a:endParaRPr lang="de-DE"/>
          </a:p>
        </p:txBody>
      </p:sp>
    </p:spTree>
    <p:extLst>
      <p:ext uri="{BB962C8B-B14F-4D97-AF65-F5344CB8AC3E}">
        <p14:creationId xmlns:p14="http://schemas.microsoft.com/office/powerpoint/2010/main" val="417561272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charset="0"/>
              <a:buChar char="•"/>
            </a:pPr>
            <a:r>
              <a:rPr lang="de-DE" baseline="0" dirty="0" smtClean="0"/>
              <a:t>Skalierbarkeit und Modularisierung</a:t>
            </a:r>
          </a:p>
          <a:p>
            <a:pPr marL="0" indent="0">
              <a:buFont typeface="Arial" charset="0"/>
              <a:buNone/>
            </a:pPr>
            <a:r>
              <a:rPr lang="de-DE" baseline="0" dirty="0" smtClean="0"/>
              <a:t>Verwendung auf sehr heterogenen Devices – entsprechend der modernen Systemlandschaft</a:t>
            </a:r>
          </a:p>
          <a:p>
            <a:pPr marL="0" indent="0">
              <a:buFont typeface="Arial" charset="0"/>
              <a:buNone/>
            </a:pPr>
            <a:endParaRPr lang="de-DE" baseline="0" dirty="0" smtClean="0"/>
          </a:p>
          <a:p>
            <a:pPr marL="171450" indent="-171450">
              <a:buFont typeface="Arial" charset="0"/>
              <a:buChar char="•"/>
            </a:pPr>
            <a:r>
              <a:rPr lang="de-DE" baseline="0" dirty="0" smtClean="0"/>
              <a:t>Da Vinci </a:t>
            </a:r>
            <a:r>
              <a:rPr lang="de-DE" baseline="0" dirty="0" err="1" smtClean="0"/>
              <a:t>Machine</a:t>
            </a:r>
            <a:endParaRPr lang="de-DE" baseline="0" dirty="0" smtClean="0"/>
          </a:p>
          <a:p>
            <a:pPr marL="0" indent="0">
              <a:buFont typeface="Arial" charset="0"/>
              <a:buNone/>
            </a:pPr>
            <a:r>
              <a:rPr lang="de-DE" baseline="0" dirty="0" smtClean="0"/>
              <a:t>Die JVM als </a:t>
            </a:r>
            <a:r>
              <a:rPr lang="de-DE" baseline="0" dirty="0" err="1" smtClean="0"/>
              <a:t>Multisprachplatform</a:t>
            </a:r>
            <a:r>
              <a:rPr lang="de-DE" baseline="0" dirty="0" smtClean="0"/>
              <a:t>, ähnlich .NET</a:t>
            </a:r>
          </a:p>
          <a:p>
            <a:pPr marL="0" indent="0">
              <a:buFont typeface="Arial" charset="0"/>
              <a:buNone/>
            </a:pPr>
            <a:endParaRPr lang="de-DE" baseline="0" dirty="0" smtClean="0"/>
          </a:p>
          <a:p>
            <a:pPr marL="171450" indent="-171450">
              <a:buFont typeface="Arial" pitchFamily="34" charset="0"/>
              <a:buChar char="•"/>
            </a:pPr>
            <a:r>
              <a:rPr lang="de-DE" baseline="0" dirty="0" smtClean="0"/>
              <a:t>Java auf Clients</a:t>
            </a:r>
          </a:p>
          <a:p>
            <a:pPr marL="0" indent="0">
              <a:buFont typeface="Arial" pitchFamily="34" charset="0"/>
              <a:buNone/>
            </a:pPr>
            <a:r>
              <a:rPr lang="de-DE" baseline="0" dirty="0" smtClean="0"/>
              <a:t>Die Stoßrichtung scheint zu sein, „echtes“ Java (kein </a:t>
            </a:r>
            <a:r>
              <a:rPr lang="de-DE" baseline="0" dirty="0" err="1" smtClean="0"/>
              <a:t>Dalvik</a:t>
            </a:r>
            <a:r>
              <a:rPr lang="de-DE" baseline="0" dirty="0" smtClean="0"/>
              <a:t>) wieder auf Endgeräten salonfähig zu machen:</a:t>
            </a:r>
            <a:br>
              <a:rPr lang="de-DE" baseline="0" dirty="0" smtClean="0"/>
            </a:br>
            <a:r>
              <a:rPr lang="de-DE" baseline="0" dirty="0" smtClean="0"/>
              <a:t>Sowohl auf Client-PCs als auch auf kleinen Devices.</a:t>
            </a:r>
          </a:p>
          <a:p>
            <a:pPr marL="0" indent="0">
              <a:buFont typeface="Arial" pitchFamily="34" charset="0"/>
              <a:buNone/>
            </a:pPr>
            <a:r>
              <a:rPr lang="de-DE" baseline="0" dirty="0" smtClean="0"/>
              <a:t>Dabei könnte </a:t>
            </a:r>
            <a:r>
              <a:rPr lang="de-DE" baseline="0" dirty="0" err="1" smtClean="0"/>
              <a:t>JavaFX</a:t>
            </a:r>
            <a:r>
              <a:rPr lang="de-DE" baseline="0" dirty="0" smtClean="0"/>
              <a:t> ein Erfolgsfaktor werden – ob dem so ist bleibt noch abzuwarten.</a:t>
            </a:r>
          </a:p>
        </p:txBody>
      </p:sp>
      <p:sp>
        <p:nvSpPr>
          <p:cNvPr id="4" name="Foliennummernplatzhalter 3"/>
          <p:cNvSpPr>
            <a:spLocks noGrp="1"/>
          </p:cNvSpPr>
          <p:nvPr>
            <p:ph type="sldNum" sz="quarter" idx="10"/>
          </p:nvPr>
        </p:nvSpPr>
        <p:spPr/>
        <p:txBody>
          <a:bodyPr/>
          <a:lstStyle/>
          <a:p>
            <a:fld id="{F249A2F7-1505-4362-994B-EDA535D688DE}" type="slidenum">
              <a:rPr lang="de-DE" smtClean="0"/>
              <a:pPr/>
              <a:t>37</a:t>
            </a:fld>
            <a:endParaRPr lang="de-DE"/>
          </a:p>
        </p:txBody>
      </p:sp>
    </p:spTree>
    <p:extLst>
      <p:ext uri="{BB962C8B-B14F-4D97-AF65-F5344CB8AC3E}">
        <p14:creationId xmlns:p14="http://schemas.microsoft.com/office/powerpoint/2010/main" val="46617048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Eine Gegenüberstellung</a:t>
            </a:r>
            <a:r>
              <a:rPr lang="de-DE" baseline="0" dirty="0" smtClean="0"/>
              <a:t> von Dingen die man zukünftig für weniger Anwendungsfälle braucht.</a:t>
            </a:r>
          </a:p>
          <a:p>
            <a:r>
              <a:rPr lang="de-DE" baseline="0" dirty="0" smtClean="0"/>
              <a:t>Vieles wurde durch neue, bessere </a:t>
            </a:r>
            <a:r>
              <a:rPr lang="de-DE" baseline="0" dirty="0" err="1" smtClean="0"/>
              <a:t>Konstrukte</a:t>
            </a:r>
            <a:r>
              <a:rPr lang="de-DE" baseline="0" dirty="0" smtClean="0"/>
              <a:t> ersetzt.</a:t>
            </a:r>
          </a:p>
          <a:p>
            <a:endParaRPr lang="de-DE" baseline="0" dirty="0" smtClean="0"/>
          </a:p>
          <a:p>
            <a:pPr marL="0" indent="0">
              <a:buFont typeface="Arial" pitchFamily="34" charset="0"/>
              <a:buNone/>
            </a:pPr>
            <a:r>
              <a:rPr lang="de-DE" b="1" baseline="0" dirty="0" smtClean="0"/>
              <a:t>Arrays</a:t>
            </a:r>
          </a:p>
          <a:p>
            <a:pPr marL="0" indent="0">
              <a:buFont typeface="Arial" pitchFamily="34" charset="0"/>
              <a:buNone/>
            </a:pPr>
            <a:r>
              <a:rPr lang="de-DE" baseline="0" dirty="0" smtClean="0"/>
              <a:t>Der Vollständigkeit halber erwähnt: Sollten seit 1.5 schon </a:t>
            </a:r>
            <a:r>
              <a:rPr lang="de-DE" baseline="0" dirty="0" err="1" smtClean="0"/>
              <a:t>weitesgehend</a:t>
            </a:r>
            <a:r>
              <a:rPr lang="de-DE" baseline="0" dirty="0" smtClean="0"/>
              <a:t> durch generische </a:t>
            </a:r>
            <a:r>
              <a:rPr lang="de-DE" baseline="0" dirty="0" err="1" smtClean="0"/>
              <a:t>Collections</a:t>
            </a:r>
            <a:r>
              <a:rPr lang="de-DE" baseline="0" dirty="0" smtClean="0"/>
              <a:t> ersetzt sein.</a:t>
            </a:r>
          </a:p>
          <a:p>
            <a:pPr marL="171450" indent="-171450">
              <a:buFont typeface="Arial" pitchFamily="34" charset="0"/>
              <a:buChar char="•"/>
            </a:pPr>
            <a:endParaRPr lang="de-DE" baseline="0" dirty="0" smtClean="0"/>
          </a:p>
          <a:p>
            <a:pPr marL="0" indent="0">
              <a:buFont typeface="Arial" pitchFamily="34" charset="0"/>
              <a:buNone/>
            </a:pPr>
            <a:r>
              <a:rPr lang="de-DE" b="1" baseline="0" dirty="0" smtClean="0"/>
              <a:t>Anonyme &amp; Innere Klassen</a:t>
            </a:r>
          </a:p>
          <a:p>
            <a:pPr marL="0" indent="0">
              <a:buFont typeface="Arial" pitchFamily="34" charset="0"/>
              <a:buNone/>
            </a:pPr>
            <a:r>
              <a:rPr lang="de-DE" baseline="0" dirty="0" smtClean="0"/>
              <a:t>Für alle SAM-Interfaces sollten ab jetzt Lambdas verwendet werden.</a:t>
            </a:r>
          </a:p>
          <a:p>
            <a:pPr marL="0" indent="0">
              <a:buFont typeface="Arial" pitchFamily="34" charset="0"/>
              <a:buNone/>
            </a:pPr>
            <a:r>
              <a:rPr lang="de-DE" baseline="0" dirty="0" smtClean="0"/>
              <a:t>Nur noch für den hoffentlich kleinen Rest interessant.</a:t>
            </a:r>
          </a:p>
          <a:p>
            <a:pPr marL="0" indent="0">
              <a:buFont typeface="Arial" pitchFamily="34" charset="0"/>
              <a:buNone/>
            </a:pPr>
            <a:endParaRPr lang="de-DE" baseline="0" dirty="0" smtClean="0"/>
          </a:p>
          <a:p>
            <a:pPr marL="0" indent="0">
              <a:buFont typeface="Arial" pitchFamily="34" charset="0"/>
              <a:buNone/>
            </a:pPr>
            <a:r>
              <a:rPr lang="de-DE" b="1" baseline="0" dirty="0" smtClean="0"/>
              <a:t>Abstrakte Klassen</a:t>
            </a:r>
          </a:p>
          <a:p>
            <a:pPr marL="0" indent="0">
              <a:buFont typeface="Arial" pitchFamily="34" charset="0"/>
              <a:buNone/>
            </a:pPr>
            <a:r>
              <a:rPr lang="de-DE" baseline="0" dirty="0" smtClean="0"/>
              <a:t>Interfaces mit </a:t>
            </a:r>
            <a:r>
              <a:rPr lang="de-DE" baseline="0" dirty="0" err="1" smtClean="0"/>
              <a:t>default</a:t>
            </a:r>
            <a:r>
              <a:rPr lang="de-DE" baseline="0" dirty="0" smtClean="0"/>
              <a:t> und statischen Methoden machen diese in zahlreichen Fällen überflüssig, zumal abstrakte Klassen aufgrund ihrer </a:t>
            </a:r>
            <a:r>
              <a:rPr lang="de-DE" baseline="0" dirty="0" err="1" smtClean="0"/>
              <a:t>one-way</a:t>
            </a:r>
            <a:r>
              <a:rPr lang="de-DE" baseline="0" dirty="0" smtClean="0"/>
              <a:t> Vererbung einfach zu unflexibel sind.</a:t>
            </a:r>
          </a:p>
          <a:p>
            <a:pPr marL="0" indent="0">
              <a:buFont typeface="Arial" pitchFamily="34" charset="0"/>
              <a:buNone/>
            </a:pPr>
            <a:endParaRPr lang="de-DE" baseline="0" dirty="0" smtClean="0"/>
          </a:p>
          <a:p>
            <a:pPr marL="0" indent="0">
              <a:buFont typeface="Arial" pitchFamily="34" charset="0"/>
              <a:buNone/>
            </a:pPr>
            <a:r>
              <a:rPr lang="de-DE" b="1" baseline="0" dirty="0" err="1" smtClean="0"/>
              <a:t>For</a:t>
            </a:r>
            <a:r>
              <a:rPr lang="de-DE" b="1" baseline="0" dirty="0" smtClean="0"/>
              <a:t>-Schleife</a:t>
            </a:r>
          </a:p>
          <a:p>
            <a:pPr marL="0" indent="0">
              <a:buFont typeface="Arial" pitchFamily="34" charset="0"/>
              <a:buNone/>
            </a:pPr>
            <a:r>
              <a:rPr lang="de-DE" baseline="0" dirty="0" smtClean="0"/>
              <a:t>Das Konstrukt ist überflüssig, da </a:t>
            </a:r>
            <a:r>
              <a:rPr lang="de-DE" baseline="0" dirty="0" err="1" smtClean="0"/>
              <a:t>Iterable.forEach</a:t>
            </a:r>
            <a:r>
              <a:rPr lang="de-DE" baseline="0" dirty="0" smtClean="0"/>
              <a:t>() das gleiche macht und bei ausreichender Optimierung mindestens gleich schnell ist, der Code aber häufig sogar viel kürzer (wegen Typinferenz des Schleifenparameters).</a:t>
            </a:r>
          </a:p>
          <a:p>
            <a:pPr marL="0" indent="0">
              <a:buFont typeface="Arial" pitchFamily="34" charset="0"/>
              <a:buNone/>
            </a:pPr>
            <a:endParaRPr lang="de-DE" baseline="0" dirty="0" smtClean="0"/>
          </a:p>
          <a:p>
            <a:pPr marL="0" indent="0">
              <a:buFont typeface="Arial" pitchFamily="34" charset="0"/>
              <a:buNone/>
            </a:pPr>
            <a:endParaRPr lang="de-DE" baseline="0" dirty="0" smtClean="0"/>
          </a:p>
          <a:p>
            <a:pPr marL="0" indent="0">
              <a:buFont typeface="Arial" pitchFamily="34" charset="0"/>
              <a:buNone/>
            </a:pPr>
            <a:r>
              <a:rPr lang="de-DE" b="1" baseline="0" dirty="0" err="1" smtClean="0"/>
              <a:t>Checked</a:t>
            </a:r>
            <a:r>
              <a:rPr lang="de-DE" b="1" baseline="0" dirty="0" smtClean="0"/>
              <a:t> </a:t>
            </a:r>
            <a:r>
              <a:rPr lang="de-DE" b="1" baseline="0" dirty="0" err="1" smtClean="0"/>
              <a:t>Exceptions</a:t>
            </a:r>
            <a:endParaRPr lang="de-DE" b="0" baseline="0" dirty="0" smtClean="0"/>
          </a:p>
          <a:p>
            <a:pPr marL="0" indent="0">
              <a:buFont typeface="Arial" pitchFamily="34" charset="0"/>
              <a:buNone/>
            </a:pPr>
            <a:r>
              <a:rPr lang="de-DE" baseline="0" dirty="0" smtClean="0"/>
              <a:t>Da Lambda-Interfaces keine </a:t>
            </a:r>
            <a:r>
              <a:rPr lang="de-DE" baseline="0" dirty="0" err="1" smtClean="0"/>
              <a:t>Checked-Exceptions</a:t>
            </a:r>
            <a:r>
              <a:rPr lang="de-DE" baseline="0" dirty="0" smtClean="0"/>
              <a:t> erlauben verlieren diese massiv an Rückhalt im JDK.</a:t>
            </a:r>
          </a:p>
          <a:p>
            <a:pPr marL="0" indent="0">
              <a:buFont typeface="Arial" pitchFamily="34" charset="0"/>
              <a:buNone/>
            </a:pPr>
            <a:r>
              <a:rPr lang="de-DE" baseline="0" dirty="0" smtClean="0"/>
              <a:t>Neu ist aus solchen Gründen z.B. die </a:t>
            </a:r>
            <a:r>
              <a:rPr lang="de-DE" baseline="0" dirty="0" err="1" smtClean="0"/>
              <a:t>UncheckedIOException</a:t>
            </a:r>
            <a:r>
              <a:rPr lang="de-DE" baseline="0" dirty="0" smtClean="0"/>
              <a:t>, die alle </a:t>
            </a:r>
            <a:r>
              <a:rPr lang="de-DE" baseline="0" dirty="0" err="1" smtClean="0"/>
              <a:t>IOExceptions</a:t>
            </a:r>
            <a:r>
              <a:rPr lang="de-DE" baseline="0" dirty="0" smtClean="0"/>
              <a:t> kapselt, die beim Auslesen von IO-Quellen mit der Stream-API auftreten.</a:t>
            </a:r>
          </a:p>
          <a:p>
            <a:pPr marL="0" indent="0">
              <a:buFont typeface="Arial" pitchFamily="34" charset="0"/>
              <a:buNone/>
            </a:pPr>
            <a:r>
              <a:rPr lang="de-DE" baseline="0" dirty="0" smtClean="0"/>
              <a:t>Es zeichnet sich ab dass Ihre Zeit </a:t>
            </a:r>
            <a:r>
              <a:rPr lang="de-DE" baseline="0" dirty="0" err="1" smtClean="0"/>
              <a:t>entgültig</a:t>
            </a:r>
            <a:r>
              <a:rPr lang="de-DE" baseline="0" dirty="0" smtClean="0"/>
              <a:t> abläuft und man sie bei Neuentwicklung nur noch sparsam verwenden sollte.</a:t>
            </a:r>
          </a:p>
          <a:p>
            <a:pPr marL="0" indent="0">
              <a:buFont typeface="Arial" pitchFamily="34" charset="0"/>
              <a:buNone/>
            </a:pPr>
            <a:endParaRPr lang="de-DE" baseline="0" dirty="0" smtClean="0"/>
          </a:p>
          <a:p>
            <a:pPr marL="0" indent="0">
              <a:buFont typeface="Arial" pitchFamily="34" charset="0"/>
              <a:buNone/>
            </a:pPr>
            <a:r>
              <a:rPr lang="de-DE" b="1" baseline="0" dirty="0" smtClean="0"/>
              <a:t>null</a:t>
            </a:r>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de-DE" b="0" baseline="0" dirty="0" smtClean="0"/>
              <a:t>Immer weniger </a:t>
            </a:r>
            <a:r>
              <a:rPr lang="de-DE" b="0" baseline="0" dirty="0" err="1" smtClean="0"/>
              <a:t>API‘s</a:t>
            </a:r>
            <a:r>
              <a:rPr lang="de-DE" b="0" baseline="0" dirty="0" smtClean="0"/>
              <a:t> garantieren Sicherheit bei der Eingabe von null – meist wird direkt mit </a:t>
            </a:r>
            <a:r>
              <a:rPr lang="de-DE" b="0" baseline="0" dirty="0" err="1" smtClean="0"/>
              <a:t>NPE‘s</a:t>
            </a:r>
            <a:r>
              <a:rPr lang="de-DE" b="0" baseline="0" dirty="0" smtClean="0"/>
              <a:t> geantwortet.</a:t>
            </a:r>
          </a:p>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de-DE" b="0" baseline="0" dirty="0" smtClean="0"/>
              <a:t>Gar nicht mehr verwenden sollte das Zurückliefern von null aus Methoden, wie es z.B. </a:t>
            </a:r>
            <a:r>
              <a:rPr lang="de-DE" b="0" baseline="0" dirty="0" err="1" smtClean="0"/>
              <a:t>Map.get</a:t>
            </a:r>
            <a:r>
              <a:rPr lang="de-DE" b="0" baseline="0" dirty="0" smtClean="0"/>
              <a:t>() macht.</a:t>
            </a:r>
          </a:p>
          <a:p>
            <a:pPr marL="0" indent="0">
              <a:buFont typeface="Arial" pitchFamily="34" charset="0"/>
              <a:buNone/>
            </a:pPr>
            <a:r>
              <a:rPr lang="de-DE" b="0" baseline="0" dirty="0" smtClean="0"/>
              <a:t>Anstelle von Null können zukünftig im JDK strukturierte Typen verwendet werden wie Optional, das effektiv ein Set mit einem oder keinem Wert ist.</a:t>
            </a:r>
          </a:p>
          <a:p>
            <a:pPr marL="0" indent="0">
              <a:buFont typeface="Arial" pitchFamily="34" charset="0"/>
              <a:buNone/>
            </a:pPr>
            <a:r>
              <a:rPr lang="de-DE" b="0" baseline="0" dirty="0" smtClean="0"/>
              <a:t>Funktionale Freunde kennen den Typ auch als Option&lt;T&gt; oder </a:t>
            </a:r>
            <a:r>
              <a:rPr lang="de-DE" b="0" baseline="0" dirty="0" err="1" smtClean="0"/>
              <a:t>Maybe</a:t>
            </a:r>
            <a:r>
              <a:rPr lang="de-DE" b="0" baseline="0" dirty="0" smtClean="0"/>
              <a:t>&lt;T&gt;.</a:t>
            </a:r>
          </a:p>
          <a:p>
            <a:pPr marL="0" indent="0">
              <a:buFont typeface="Arial" pitchFamily="34" charset="0"/>
              <a:buNone/>
            </a:pPr>
            <a:r>
              <a:rPr lang="de-DE" b="0" baseline="0" dirty="0" smtClean="0"/>
              <a:t>Gerade in diesem Fall bietet sich also eine </a:t>
            </a:r>
            <a:r>
              <a:rPr lang="de-DE" b="0" baseline="0" dirty="0" err="1" smtClean="0"/>
              <a:t>get</a:t>
            </a:r>
            <a:r>
              <a:rPr lang="de-DE" b="0" baseline="0" dirty="0" smtClean="0"/>
              <a:t>()-Methode an, die ein Optional&lt;T&gt; zurückliefert.</a:t>
            </a:r>
          </a:p>
        </p:txBody>
      </p:sp>
      <p:sp>
        <p:nvSpPr>
          <p:cNvPr id="4" name="Foliennummernplatzhalter 3"/>
          <p:cNvSpPr>
            <a:spLocks noGrp="1"/>
          </p:cNvSpPr>
          <p:nvPr>
            <p:ph type="sldNum" sz="quarter" idx="10"/>
          </p:nvPr>
        </p:nvSpPr>
        <p:spPr/>
        <p:txBody>
          <a:bodyPr/>
          <a:lstStyle/>
          <a:p>
            <a:fld id="{F249A2F7-1505-4362-994B-EDA535D688DE}" type="slidenum">
              <a:rPr lang="de-DE" smtClean="0"/>
              <a:pPr/>
              <a:t>38</a:t>
            </a:fld>
            <a:endParaRPr lang="de-DE"/>
          </a:p>
        </p:txBody>
      </p:sp>
    </p:spTree>
    <p:extLst>
      <p:ext uri="{BB962C8B-B14F-4D97-AF65-F5344CB8AC3E}">
        <p14:creationId xmlns:p14="http://schemas.microsoft.com/office/powerpoint/2010/main" val="7554983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Und</a:t>
            </a:r>
            <a:r>
              <a:rPr lang="de-DE" baseline="0" dirty="0" smtClean="0"/>
              <a:t> dann gibt es da noch jene Interfaces, die als </a:t>
            </a:r>
            <a:r>
              <a:rPr lang="de-DE" baseline="0" dirty="0" err="1" smtClean="0"/>
              <a:t>SAM‘s</a:t>
            </a:r>
            <a:r>
              <a:rPr lang="de-DE" baseline="0" dirty="0" smtClean="0"/>
              <a:t> bezeichnet werden:</a:t>
            </a:r>
          </a:p>
          <a:p>
            <a:pPr marL="171450" indent="-171450">
              <a:buFont typeface="Arial" pitchFamily="34" charset="0"/>
              <a:buChar char="•"/>
            </a:pPr>
            <a:r>
              <a:rPr lang="de-DE" baseline="0" dirty="0" smtClean="0"/>
              <a:t>Interfaces die nur eine einzige Methode aufweisen.</a:t>
            </a:r>
          </a:p>
          <a:p>
            <a:pPr marL="171450" indent="-171450">
              <a:buFont typeface="Arial" pitchFamily="34" charset="0"/>
              <a:buChar char="•"/>
            </a:pPr>
            <a:r>
              <a:rPr lang="de-DE" baseline="0" dirty="0" smtClean="0"/>
              <a:t>Meist bilden diese keinen Zustand ab sondern bleiben, einmal initialisiert, konstant.</a:t>
            </a:r>
          </a:p>
          <a:p>
            <a:pPr marL="171450" indent="-171450">
              <a:buFont typeface="Arial" pitchFamily="34" charset="0"/>
              <a:buChar char="•"/>
            </a:pPr>
            <a:r>
              <a:rPr lang="de-DE" baseline="0" dirty="0" smtClean="0"/>
              <a:t>Verwendet werden Sie meist dann wenn man gar kein Interface, sondern </a:t>
            </a:r>
            <a:r>
              <a:rPr lang="de-DE" baseline="0" dirty="0" err="1" smtClean="0"/>
              <a:t>egtl</a:t>
            </a:r>
            <a:r>
              <a:rPr lang="de-DE" baseline="0" dirty="0" smtClean="0"/>
              <a:t>. nur eine Methode braucht, die man als Wert an andere Methoden übergeben kann. Da Java aber nur das Übergeben von Primitiven oder Objekten erlaubt muss mit den </a:t>
            </a:r>
            <a:r>
              <a:rPr lang="de-DE" baseline="0" dirty="0" err="1" smtClean="0"/>
              <a:t>SAM‘s</a:t>
            </a:r>
            <a:r>
              <a:rPr lang="de-DE" baseline="0" dirty="0" smtClean="0"/>
              <a:t> ein </a:t>
            </a:r>
            <a:r>
              <a:rPr lang="de-DE" baseline="0" dirty="0" err="1" smtClean="0"/>
              <a:t>Hilfstyp</a:t>
            </a:r>
            <a:r>
              <a:rPr lang="de-DE" baseline="0" dirty="0" smtClean="0"/>
              <a:t> „gebastelt“ werden.</a:t>
            </a:r>
          </a:p>
          <a:p>
            <a:endParaRPr lang="de-DE" baseline="0" dirty="0" smtClean="0"/>
          </a:p>
          <a:p>
            <a:pPr marL="0" indent="0">
              <a:buFont typeface="Arial" pitchFamily="34" charset="0"/>
              <a:buNone/>
            </a:pPr>
            <a:r>
              <a:rPr lang="de-DE" baseline="0" dirty="0" smtClean="0"/>
              <a:t>Anwendung von </a:t>
            </a:r>
            <a:r>
              <a:rPr lang="de-DE" baseline="0" dirty="0" err="1" smtClean="0"/>
              <a:t>SAM‘s</a:t>
            </a:r>
            <a:r>
              <a:rPr lang="de-DE" baseline="0" dirty="0" smtClean="0"/>
              <a:t>:</a:t>
            </a:r>
          </a:p>
          <a:p>
            <a:pPr marL="171450" indent="-171450">
              <a:buFont typeface="Arial" pitchFamily="34" charset="0"/>
              <a:buChar char="•"/>
            </a:pPr>
            <a:r>
              <a:rPr lang="de-DE" baseline="0" dirty="0" smtClean="0"/>
              <a:t>Asynchrone </a:t>
            </a:r>
            <a:r>
              <a:rPr lang="de-DE" baseline="0" dirty="0" err="1" smtClean="0"/>
              <a:t>Callbacks</a:t>
            </a:r>
            <a:r>
              <a:rPr lang="de-DE" baseline="0" dirty="0" smtClean="0"/>
              <a:t> (</a:t>
            </a:r>
            <a:r>
              <a:rPr lang="de-DE" baseline="0" dirty="0" err="1" smtClean="0"/>
              <a:t>Runnable</a:t>
            </a:r>
            <a:r>
              <a:rPr lang="de-DE" baseline="0" dirty="0" smtClean="0"/>
              <a:t>)</a:t>
            </a:r>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de-DE" baseline="0" dirty="0" smtClean="0"/>
              <a:t>Sortieralgorithmen (</a:t>
            </a:r>
            <a:r>
              <a:rPr lang="de-DE" baseline="0" dirty="0" err="1" smtClean="0"/>
              <a:t>Comparator</a:t>
            </a:r>
            <a:r>
              <a:rPr lang="de-DE" baseline="0" dirty="0" smtClean="0"/>
              <a:t>)</a:t>
            </a:r>
          </a:p>
          <a:p>
            <a:pPr marL="171450" indent="-171450">
              <a:buFont typeface="Arial" pitchFamily="34" charset="0"/>
              <a:buChar char="•"/>
            </a:pPr>
            <a:r>
              <a:rPr lang="de-DE" baseline="0" dirty="0" smtClean="0"/>
              <a:t>Reaktionen auf Aktionen (</a:t>
            </a:r>
            <a:r>
              <a:rPr lang="de-DE" baseline="0" dirty="0" err="1" smtClean="0"/>
              <a:t>EventHandler</a:t>
            </a:r>
            <a:r>
              <a:rPr lang="de-DE" baseline="0" dirty="0" smtClean="0"/>
              <a:t>)</a:t>
            </a:r>
          </a:p>
          <a:p>
            <a:pPr marL="171450" indent="-171450">
              <a:buFont typeface="Arial" pitchFamily="34" charset="0"/>
              <a:buChar char="•"/>
            </a:pPr>
            <a:r>
              <a:rPr lang="de-DE" baseline="0" dirty="0" smtClean="0"/>
              <a:t>Logische Operatoren (</a:t>
            </a:r>
            <a:r>
              <a:rPr lang="de-DE" baseline="0" dirty="0" err="1" smtClean="0"/>
              <a:t>Predicate</a:t>
            </a:r>
            <a:r>
              <a:rPr lang="de-DE" baseline="0" dirty="0" smtClean="0"/>
              <a:t>) und Transformationsfunktionen (</a:t>
            </a:r>
            <a:r>
              <a:rPr lang="de-DE" baseline="0" dirty="0" err="1" smtClean="0"/>
              <a:t>Function</a:t>
            </a:r>
            <a:r>
              <a:rPr lang="de-DE" baseline="0" dirty="0" smtClean="0"/>
              <a:t>)</a:t>
            </a:r>
          </a:p>
          <a:p>
            <a:pPr marL="171450" indent="-171450">
              <a:buFont typeface="Arial" pitchFamily="34" charset="0"/>
              <a:buChar char="•"/>
            </a:pPr>
            <a:endParaRPr lang="de-DE" baseline="0" dirty="0" smtClean="0"/>
          </a:p>
        </p:txBody>
      </p:sp>
      <p:sp>
        <p:nvSpPr>
          <p:cNvPr id="4" name="Foliennummernplatzhalter 3"/>
          <p:cNvSpPr>
            <a:spLocks noGrp="1"/>
          </p:cNvSpPr>
          <p:nvPr>
            <p:ph type="sldNum" sz="quarter" idx="10"/>
          </p:nvPr>
        </p:nvSpPr>
        <p:spPr/>
        <p:txBody>
          <a:bodyPr/>
          <a:lstStyle/>
          <a:p>
            <a:fld id="{F249A2F7-1505-4362-994B-EDA535D688DE}" type="slidenum">
              <a:rPr lang="de-DE" smtClean="0"/>
              <a:pPr/>
              <a:t>5</a:t>
            </a:fld>
            <a:endParaRPr lang="de-DE"/>
          </a:p>
        </p:txBody>
      </p:sp>
    </p:spTree>
    <p:extLst>
      <p:ext uri="{BB962C8B-B14F-4D97-AF65-F5344CB8AC3E}">
        <p14:creationId xmlns:p14="http://schemas.microsoft.com/office/powerpoint/2010/main" val="22639498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err="1" smtClean="0"/>
              <a:t>Boilerplate</a:t>
            </a:r>
            <a:r>
              <a:rPr lang="de-DE" b="1" baseline="0" dirty="0" smtClean="0"/>
              <a:t> bei Verwendung innerer Klassen</a:t>
            </a:r>
            <a:endParaRPr lang="de-DE" b="1" dirty="0" smtClean="0"/>
          </a:p>
          <a:p>
            <a:pPr marL="171450" indent="-171450">
              <a:buFont typeface="Arial" pitchFamily="34" charset="0"/>
              <a:buChar char="•"/>
            </a:pPr>
            <a:r>
              <a:rPr lang="de-DE" b="0" dirty="0" smtClean="0"/>
              <a:t>Klassen &amp; Methodendeklaration</a:t>
            </a:r>
          </a:p>
          <a:p>
            <a:pPr marL="171450" indent="-171450">
              <a:buFont typeface="Arial" pitchFamily="34" charset="0"/>
              <a:buChar char="•"/>
            </a:pPr>
            <a:r>
              <a:rPr lang="de-DE" b="0" dirty="0" smtClean="0"/>
              <a:t>Ein- und Ausgabeparameter mit Typbezeichnung</a:t>
            </a:r>
          </a:p>
          <a:p>
            <a:pPr marL="171450" indent="-171450">
              <a:buFont typeface="Arial" pitchFamily="34" charset="0"/>
              <a:buChar char="•"/>
            </a:pPr>
            <a:r>
              <a:rPr lang="en-US" b="0" dirty="0" err="1" smtClean="0"/>
              <a:t>Äußere</a:t>
            </a:r>
            <a:r>
              <a:rPr lang="en-US" b="0" dirty="0" smtClean="0"/>
              <a:t> </a:t>
            </a:r>
            <a:r>
              <a:rPr lang="en-US" b="0" dirty="0" err="1" smtClean="0"/>
              <a:t>Variablen</a:t>
            </a:r>
            <a:r>
              <a:rPr lang="en-US" b="0" dirty="0" smtClean="0"/>
              <a:t> </a:t>
            </a:r>
            <a:r>
              <a:rPr lang="en-US" b="0" dirty="0" err="1" smtClean="0"/>
              <a:t>müssen</a:t>
            </a:r>
            <a:r>
              <a:rPr lang="en-US" b="0" dirty="0" smtClean="0"/>
              <a:t> final </a:t>
            </a:r>
            <a:r>
              <a:rPr lang="en-US" b="0" dirty="0" err="1" smtClean="0"/>
              <a:t>sein</a:t>
            </a:r>
            <a:endParaRPr lang="en-US" b="0" dirty="0" smtClean="0"/>
          </a:p>
          <a:p>
            <a:pPr marL="171450" indent="-171450">
              <a:buFont typeface="Arial" pitchFamily="34" charset="0"/>
              <a:buChar char="•"/>
            </a:pPr>
            <a:r>
              <a:rPr lang="en-US" b="0" dirty="0" err="1" smtClean="0"/>
              <a:t>Doppelte</a:t>
            </a:r>
            <a:r>
              <a:rPr lang="en-US" b="0" dirty="0" smtClean="0"/>
              <a:t> </a:t>
            </a:r>
            <a:r>
              <a:rPr lang="en-US" b="0" dirty="0" err="1" smtClean="0"/>
              <a:t>Einrückung</a:t>
            </a:r>
            <a:endParaRPr lang="en-US" b="0" dirty="0" smtClean="0"/>
          </a:p>
          <a:p>
            <a:pPr marL="0" indent="0">
              <a:buFont typeface="Arial" pitchFamily="34" charset="0"/>
              <a:buNone/>
            </a:pPr>
            <a:endParaRPr lang="en-US" b="0" dirty="0" smtClean="0"/>
          </a:p>
          <a:p>
            <a:pPr marL="0" indent="0">
              <a:buFont typeface="Arial" pitchFamily="34" charset="0"/>
              <a:buNone/>
            </a:pPr>
            <a:r>
              <a:rPr lang="en-US" b="1" dirty="0" err="1" smtClean="0"/>
              <a:t>Effizienzprobleme</a:t>
            </a:r>
            <a:endParaRPr lang="en-US" b="1" dirty="0" smtClean="0"/>
          </a:p>
          <a:p>
            <a:pPr marL="171450" indent="-171450">
              <a:buFont typeface="Arial" pitchFamily="34" charset="0"/>
              <a:buChar char="•"/>
            </a:pPr>
            <a:r>
              <a:rPr lang="en-US" b="0" dirty="0" err="1" smtClean="0"/>
              <a:t>V</a:t>
            </a:r>
            <a:r>
              <a:rPr lang="en-US" b="0" baseline="0" dirty="0" err="1" smtClean="0"/>
              <a:t>iel</a:t>
            </a:r>
            <a:r>
              <a:rPr lang="en-US" b="0" baseline="0" dirty="0" smtClean="0"/>
              <a:t> </a:t>
            </a:r>
            <a:r>
              <a:rPr lang="en-US" b="0" baseline="0" dirty="0" err="1" smtClean="0"/>
              <a:t>Bytecode</a:t>
            </a:r>
            <a:r>
              <a:rPr lang="en-US" b="0" baseline="0" dirty="0" smtClean="0"/>
              <a:t> </a:t>
            </a:r>
            <a:r>
              <a:rPr lang="en-US" b="0" baseline="0" dirty="0" err="1" smtClean="0"/>
              <a:t>für</a:t>
            </a:r>
            <a:r>
              <a:rPr lang="en-US" b="0" baseline="0" dirty="0" smtClean="0"/>
              <a:t> </a:t>
            </a:r>
            <a:r>
              <a:rPr lang="en-US" b="0" baseline="0" dirty="0" err="1" smtClean="0"/>
              <a:t>Klassen</a:t>
            </a:r>
            <a:r>
              <a:rPr lang="en-US" b="0" baseline="0" dirty="0" smtClean="0"/>
              <a:t>-/</a:t>
            </a:r>
            <a:r>
              <a:rPr lang="en-US" b="0" baseline="0" dirty="0" err="1" smtClean="0"/>
              <a:t>Methodendeklaration</a:t>
            </a:r>
            <a:endParaRPr lang="en-US" b="0" baseline="0" dirty="0" smtClean="0"/>
          </a:p>
          <a:p>
            <a:pPr marL="171450" indent="-171450">
              <a:buFont typeface="Arial" pitchFamily="34" charset="0"/>
              <a:buChar char="•"/>
            </a:pPr>
            <a:r>
              <a:rPr lang="en-US" b="0" baseline="0" dirty="0" err="1" smtClean="0"/>
              <a:t>Festlegung</a:t>
            </a:r>
            <a:r>
              <a:rPr lang="en-US" b="0" baseline="0" dirty="0" smtClean="0"/>
              <a:t> auf </a:t>
            </a:r>
            <a:r>
              <a:rPr lang="en-US" b="0" baseline="0" dirty="0" err="1" smtClean="0"/>
              <a:t>binäre</a:t>
            </a:r>
            <a:r>
              <a:rPr lang="en-US" b="0" baseline="0" dirty="0" smtClean="0"/>
              <a:t> </a:t>
            </a:r>
            <a:r>
              <a:rPr lang="en-US" b="0" baseline="0" dirty="0" err="1" smtClean="0"/>
              <a:t>Repräsentation</a:t>
            </a:r>
            <a:endParaRPr lang="en-US" b="0" baseline="0" dirty="0" smtClean="0"/>
          </a:p>
          <a:p>
            <a:pPr marL="171450" indent="-171450">
              <a:buFont typeface="Arial" pitchFamily="34" charset="0"/>
              <a:buChar char="•"/>
            </a:pPr>
            <a:r>
              <a:rPr lang="en-US" b="0" baseline="0" dirty="0" smtClean="0"/>
              <a:t>JVM-Spec </a:t>
            </a:r>
            <a:r>
              <a:rPr lang="en-US" b="0" baseline="0" dirty="0" err="1" smtClean="0"/>
              <a:t>erzwingt</a:t>
            </a:r>
            <a:r>
              <a:rPr lang="en-US" b="0" baseline="0" dirty="0" smtClean="0"/>
              <a:t> </a:t>
            </a:r>
            <a:r>
              <a:rPr lang="en-US" b="0" baseline="0" dirty="0" err="1" smtClean="0"/>
              <a:t>Classloading</a:t>
            </a:r>
            <a:r>
              <a:rPr lang="en-US" b="0" baseline="0" dirty="0" smtClean="0"/>
              <a:t> und Object-Creation</a:t>
            </a:r>
          </a:p>
        </p:txBody>
      </p:sp>
      <p:sp>
        <p:nvSpPr>
          <p:cNvPr id="4" name="Foliennummernplatzhalter 3"/>
          <p:cNvSpPr>
            <a:spLocks noGrp="1"/>
          </p:cNvSpPr>
          <p:nvPr>
            <p:ph type="sldNum" sz="quarter" idx="10"/>
          </p:nvPr>
        </p:nvSpPr>
        <p:spPr/>
        <p:txBody>
          <a:bodyPr/>
          <a:lstStyle/>
          <a:p>
            <a:fld id="{F249A2F7-1505-4362-994B-EDA535D688DE}" type="slidenum">
              <a:rPr lang="de-DE" smtClean="0"/>
              <a:pPr/>
              <a:t>6</a:t>
            </a:fld>
            <a:endParaRPr lang="de-DE"/>
          </a:p>
        </p:txBody>
      </p:sp>
    </p:spTree>
    <p:extLst>
      <p:ext uri="{BB962C8B-B14F-4D97-AF65-F5344CB8AC3E}">
        <p14:creationId xmlns:p14="http://schemas.microsoft.com/office/powerpoint/2010/main" val="7964008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smtClean="0"/>
              <a:t>Verbleibender </a:t>
            </a:r>
            <a:r>
              <a:rPr lang="de-DE" b="1" dirty="0" err="1" smtClean="0"/>
              <a:t>Boilerplate</a:t>
            </a:r>
            <a:endParaRPr lang="de-DE" b="1" dirty="0" smtClean="0"/>
          </a:p>
          <a:p>
            <a:pPr marL="171450" indent="-171450">
              <a:buFont typeface="Arial" pitchFamily="34" charset="0"/>
              <a:buChar char="•"/>
            </a:pPr>
            <a:r>
              <a:rPr lang="de-DE" b="0" dirty="0" err="1" smtClean="0"/>
              <a:t>Einparameter</a:t>
            </a:r>
            <a:r>
              <a:rPr lang="de-DE" b="0" dirty="0" smtClean="0"/>
              <a:t> mit Typbezeichnung</a:t>
            </a:r>
          </a:p>
          <a:p>
            <a:pPr marL="171450" indent="-171450">
              <a:buFont typeface="Arial" pitchFamily="34" charset="0"/>
              <a:buChar char="•"/>
            </a:pPr>
            <a:r>
              <a:rPr lang="en-US" b="0" dirty="0" err="1" smtClean="0"/>
              <a:t>Äußere</a:t>
            </a:r>
            <a:r>
              <a:rPr lang="en-US" b="0" dirty="0" smtClean="0"/>
              <a:t> </a:t>
            </a:r>
            <a:r>
              <a:rPr lang="en-US" b="0" dirty="0" err="1" smtClean="0"/>
              <a:t>Variablen</a:t>
            </a:r>
            <a:r>
              <a:rPr lang="en-US" b="0" dirty="0" smtClean="0"/>
              <a:t> </a:t>
            </a:r>
            <a:r>
              <a:rPr lang="en-US" b="0" dirty="0" err="1" smtClean="0"/>
              <a:t>müssen</a:t>
            </a:r>
            <a:r>
              <a:rPr lang="en-US" b="0" dirty="0" smtClean="0"/>
              <a:t> final </a:t>
            </a:r>
            <a:r>
              <a:rPr lang="en-US" b="0" dirty="0" err="1" smtClean="0"/>
              <a:t>sein</a:t>
            </a:r>
            <a:endParaRPr lang="en-US" b="0" dirty="0" smtClean="0"/>
          </a:p>
          <a:p>
            <a:pPr marL="171450" indent="-171450">
              <a:buFont typeface="Arial" pitchFamily="34" charset="0"/>
              <a:buChar char="•"/>
            </a:pPr>
            <a:r>
              <a:rPr lang="en-US" b="0" dirty="0" err="1" smtClean="0"/>
              <a:t>Einfache</a:t>
            </a:r>
            <a:r>
              <a:rPr lang="en-US" b="0" dirty="0" smtClean="0"/>
              <a:t> </a:t>
            </a:r>
            <a:r>
              <a:rPr lang="en-US" b="0" dirty="0" err="1" smtClean="0"/>
              <a:t>Einrückung</a:t>
            </a:r>
            <a:endParaRPr lang="en-US" b="0" dirty="0" smtClean="0"/>
          </a:p>
          <a:p>
            <a:pPr marL="171450" indent="-171450">
              <a:buFont typeface="Arial" pitchFamily="34" charset="0"/>
              <a:buChar char="•"/>
            </a:pPr>
            <a:endParaRPr lang="en-US" b="0" dirty="0" smtClean="0"/>
          </a:p>
          <a:p>
            <a:pPr marL="0" indent="0">
              <a:buFont typeface="Arial" pitchFamily="34" charset="0"/>
              <a:buNone/>
            </a:pPr>
            <a:r>
              <a:rPr lang="en-US" b="1" dirty="0" smtClean="0"/>
              <a:t>Die </a:t>
            </a:r>
            <a:r>
              <a:rPr lang="en-US" b="1" dirty="0" err="1" smtClean="0"/>
              <a:t>neue</a:t>
            </a:r>
            <a:r>
              <a:rPr lang="en-US" b="1" dirty="0" smtClean="0"/>
              <a:t> Lambda-Syntax</a:t>
            </a:r>
          </a:p>
          <a:p>
            <a:pPr marL="171450" indent="-171450">
              <a:buFont typeface="Arial" pitchFamily="34" charset="0"/>
              <a:buChar char="•"/>
            </a:pPr>
            <a:r>
              <a:rPr lang="en-US" b="0" baseline="0" dirty="0" err="1" smtClean="0"/>
              <a:t>Klassen</a:t>
            </a:r>
            <a:r>
              <a:rPr lang="en-US" b="0" baseline="0" dirty="0" smtClean="0"/>
              <a:t> und die </a:t>
            </a:r>
            <a:r>
              <a:rPr lang="en-US" b="0" baseline="0" dirty="0" err="1" smtClean="0"/>
              <a:t>Methodendeklaration</a:t>
            </a:r>
            <a:r>
              <a:rPr lang="en-US" b="0" baseline="0" dirty="0" smtClean="0"/>
              <a:t> </a:t>
            </a:r>
            <a:r>
              <a:rPr lang="en-US" b="0" baseline="0" dirty="0" err="1" smtClean="0"/>
              <a:t>sind</a:t>
            </a:r>
            <a:r>
              <a:rPr lang="en-US" b="0" baseline="0" dirty="0" smtClean="0"/>
              <a:t> </a:t>
            </a:r>
            <a:r>
              <a:rPr lang="en-US" b="0" baseline="0" dirty="0" err="1" smtClean="0"/>
              <a:t>verschwungen</a:t>
            </a:r>
            <a:endParaRPr lang="en-US" b="0" baseline="0" dirty="0" smtClean="0"/>
          </a:p>
          <a:p>
            <a:pPr marL="171450" indent="-171450">
              <a:buFont typeface="Arial" pitchFamily="34" charset="0"/>
              <a:buChar char="•"/>
            </a:pPr>
            <a:r>
              <a:rPr lang="en-US" b="0" baseline="0" dirty="0" smtClean="0"/>
              <a:t>Der </a:t>
            </a:r>
            <a:r>
              <a:rPr lang="en-US" b="0" baseline="0" dirty="0" err="1" smtClean="0"/>
              <a:t>gesamte</a:t>
            </a:r>
            <a:r>
              <a:rPr lang="en-US" b="0" baseline="0" dirty="0" smtClean="0"/>
              <a:t> Boilerplate </a:t>
            </a:r>
            <a:r>
              <a:rPr lang="en-US" b="0" baseline="0" dirty="0" err="1" smtClean="0"/>
              <a:t>ist</a:t>
            </a:r>
            <a:r>
              <a:rPr lang="en-US" b="0" baseline="0" dirty="0" smtClean="0"/>
              <a:t> </a:t>
            </a:r>
            <a:r>
              <a:rPr lang="en-US" b="0" baseline="0" dirty="0" err="1" smtClean="0"/>
              <a:t>weg</a:t>
            </a:r>
            <a:r>
              <a:rPr lang="en-US" b="0" baseline="0" dirty="0" smtClean="0"/>
              <a:t>, da der Compiler </a:t>
            </a:r>
            <a:r>
              <a:rPr lang="en-US" b="0" baseline="0" dirty="0" err="1" smtClean="0"/>
              <a:t>diesen</a:t>
            </a:r>
            <a:r>
              <a:rPr lang="en-US" b="0" baseline="0" dirty="0" smtClean="0"/>
              <a:t> </a:t>
            </a:r>
            <a:r>
              <a:rPr lang="en-US" b="0" baseline="0" dirty="0" err="1" smtClean="0"/>
              <a:t>aus</a:t>
            </a:r>
            <a:r>
              <a:rPr lang="en-US" b="0" baseline="0" dirty="0" smtClean="0"/>
              <a:t> den </a:t>
            </a:r>
            <a:r>
              <a:rPr lang="en-US" b="0" baseline="0" dirty="0" err="1" smtClean="0"/>
              <a:t>Signaturen</a:t>
            </a:r>
            <a:r>
              <a:rPr lang="en-US" b="0" baseline="0" dirty="0" smtClean="0"/>
              <a:t> </a:t>
            </a:r>
            <a:r>
              <a:rPr lang="en-US" b="0" baseline="0" dirty="0" err="1" smtClean="0"/>
              <a:t>erkennt</a:t>
            </a:r>
            <a:r>
              <a:rPr lang="en-US" b="0" baseline="0" dirty="0" smtClean="0"/>
              <a:t>:</a:t>
            </a:r>
          </a:p>
          <a:p>
            <a:pPr marL="628650" lvl="1" indent="-171450">
              <a:buFont typeface="Arial" pitchFamily="34" charset="0"/>
              <a:buChar char="•"/>
            </a:pPr>
            <a:r>
              <a:rPr lang="en-US" b="0" baseline="0" dirty="0" err="1" smtClean="0"/>
              <a:t>Er</a:t>
            </a:r>
            <a:r>
              <a:rPr lang="en-US" b="0" baseline="0" dirty="0" smtClean="0"/>
              <a:t> </a:t>
            </a:r>
            <a:r>
              <a:rPr lang="en-US" b="0" baseline="0" dirty="0" err="1" smtClean="0"/>
              <a:t>weiß</a:t>
            </a:r>
            <a:r>
              <a:rPr lang="en-US" b="0" baseline="0" dirty="0" smtClean="0"/>
              <a:t> das </a:t>
            </a:r>
            <a:r>
              <a:rPr lang="en-US" b="0" baseline="0" dirty="0" err="1" smtClean="0"/>
              <a:t>das</a:t>
            </a:r>
            <a:r>
              <a:rPr lang="en-US" b="0" baseline="0" dirty="0" smtClean="0"/>
              <a:t> </a:t>
            </a:r>
            <a:r>
              <a:rPr lang="en-US" b="0" baseline="0" dirty="0" err="1" smtClean="0"/>
              <a:t>übergebene</a:t>
            </a:r>
            <a:r>
              <a:rPr lang="en-US" b="0" baseline="0" dirty="0" smtClean="0"/>
              <a:t> Interface </a:t>
            </a:r>
            <a:r>
              <a:rPr lang="en-US" b="0" baseline="0" dirty="0" err="1" smtClean="0"/>
              <a:t>EventHandler</a:t>
            </a:r>
            <a:r>
              <a:rPr lang="en-US" b="0" baseline="0" dirty="0" smtClean="0"/>
              <a:t>&lt;</a:t>
            </a:r>
            <a:r>
              <a:rPr lang="en-US" b="0" baseline="0" dirty="0" err="1" smtClean="0"/>
              <a:t>ActionEvent</a:t>
            </a:r>
            <a:r>
              <a:rPr lang="en-US" b="0" baseline="0" dirty="0" smtClean="0"/>
              <a:t>&gt; </a:t>
            </a:r>
            <a:r>
              <a:rPr lang="en-US" b="0" baseline="0" dirty="0" err="1" smtClean="0"/>
              <a:t>ist</a:t>
            </a:r>
            <a:r>
              <a:rPr lang="en-US" b="0" baseline="0" dirty="0" smtClean="0"/>
              <a:t>.</a:t>
            </a:r>
          </a:p>
          <a:p>
            <a:pPr marL="628650" lvl="1" indent="-171450">
              <a:buFont typeface="Arial" pitchFamily="34" charset="0"/>
              <a:buChar char="•"/>
            </a:pPr>
            <a:r>
              <a:rPr lang="en-US" b="0" baseline="0" dirty="0" smtClean="0"/>
              <a:t>Da dieses </a:t>
            </a:r>
            <a:r>
              <a:rPr lang="en-US" b="0" baseline="0" dirty="0" err="1" smtClean="0"/>
              <a:t>nur</a:t>
            </a:r>
            <a:r>
              <a:rPr lang="en-US" b="0" baseline="0" dirty="0" smtClean="0"/>
              <a:t> </a:t>
            </a:r>
            <a:r>
              <a:rPr lang="en-US" b="0" baseline="0" dirty="0" err="1" smtClean="0"/>
              <a:t>eine</a:t>
            </a:r>
            <a:r>
              <a:rPr lang="en-US" b="0" baseline="0" dirty="0" smtClean="0"/>
              <a:t> </a:t>
            </a:r>
            <a:r>
              <a:rPr lang="en-US" b="0" baseline="0" dirty="0" err="1" smtClean="0"/>
              <a:t>Methode</a:t>
            </a:r>
            <a:r>
              <a:rPr lang="en-US" b="0" baseline="0" dirty="0" smtClean="0"/>
              <a:t> hat </a:t>
            </a:r>
            <a:r>
              <a:rPr lang="en-US" b="0" baseline="0" dirty="0" err="1" smtClean="0"/>
              <a:t>kann</a:t>
            </a:r>
            <a:r>
              <a:rPr lang="en-US" b="0" baseline="0" dirty="0" smtClean="0"/>
              <a:t> </a:t>
            </a:r>
            <a:r>
              <a:rPr lang="en-US" b="0" baseline="0" dirty="0" err="1" smtClean="0"/>
              <a:t>diese</a:t>
            </a:r>
            <a:r>
              <a:rPr lang="en-US" b="0" baseline="0" dirty="0" smtClean="0"/>
              <a:t> </a:t>
            </a:r>
            <a:r>
              <a:rPr lang="en-US" b="0" baseline="0" dirty="0" err="1" smtClean="0"/>
              <a:t>direkt</a:t>
            </a:r>
            <a:r>
              <a:rPr lang="en-US" b="0" baseline="0" dirty="0" smtClean="0"/>
              <a:t> </a:t>
            </a:r>
            <a:r>
              <a:rPr lang="en-US" b="0" baseline="0" dirty="0" err="1" smtClean="0"/>
              <a:t>als</a:t>
            </a:r>
            <a:r>
              <a:rPr lang="en-US" b="0" baseline="0" dirty="0" smtClean="0"/>
              <a:t> Lambda </a:t>
            </a:r>
            <a:r>
              <a:rPr lang="en-US" b="0" baseline="0" dirty="0" err="1" smtClean="0"/>
              <a:t>verwendet</a:t>
            </a:r>
            <a:r>
              <a:rPr lang="en-US" b="0" baseline="0" dirty="0" smtClean="0"/>
              <a:t> </a:t>
            </a:r>
            <a:r>
              <a:rPr lang="en-US" b="0" baseline="0" dirty="0" err="1" smtClean="0"/>
              <a:t>werden</a:t>
            </a:r>
            <a:r>
              <a:rPr lang="en-US" b="0" baseline="0" dirty="0" smtClean="0"/>
              <a:t>.</a:t>
            </a:r>
          </a:p>
        </p:txBody>
      </p:sp>
      <p:sp>
        <p:nvSpPr>
          <p:cNvPr id="4" name="Foliennummernplatzhalter 3"/>
          <p:cNvSpPr>
            <a:spLocks noGrp="1"/>
          </p:cNvSpPr>
          <p:nvPr>
            <p:ph type="sldNum" sz="quarter" idx="10"/>
          </p:nvPr>
        </p:nvSpPr>
        <p:spPr/>
        <p:txBody>
          <a:bodyPr/>
          <a:lstStyle/>
          <a:p>
            <a:fld id="{F249A2F7-1505-4362-994B-EDA535D688DE}" type="slidenum">
              <a:rPr lang="de-DE" smtClean="0"/>
              <a:pPr/>
              <a:t>7</a:t>
            </a:fld>
            <a:endParaRPr lang="de-DE"/>
          </a:p>
        </p:txBody>
      </p:sp>
    </p:spTree>
    <p:extLst>
      <p:ext uri="{BB962C8B-B14F-4D97-AF65-F5344CB8AC3E}">
        <p14:creationId xmlns:p14="http://schemas.microsoft.com/office/powerpoint/2010/main" val="10503617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Verbleibender</a:t>
            </a:r>
            <a:r>
              <a:rPr lang="de-DE" baseline="0" dirty="0" smtClean="0"/>
              <a:t> </a:t>
            </a:r>
            <a:r>
              <a:rPr lang="de-DE" baseline="0" dirty="0" err="1" smtClean="0"/>
              <a:t>Boilerplate</a:t>
            </a:r>
            <a:r>
              <a:rPr lang="de-DE" baseline="0" dirty="0" smtClean="0"/>
              <a:t>:</a:t>
            </a:r>
            <a:endParaRPr lang="de-DE" dirty="0" smtClean="0"/>
          </a:p>
          <a:p>
            <a:r>
              <a:rPr lang="de-DE" i="1" dirty="0" smtClean="0"/>
              <a:t>(Eingabeparameter)</a:t>
            </a:r>
          </a:p>
          <a:p>
            <a:r>
              <a:rPr lang="en-US" i="1" dirty="0" smtClean="0"/>
              <a:t>(</a:t>
            </a:r>
            <a:r>
              <a:rPr lang="en-US" i="1" dirty="0" err="1" smtClean="0"/>
              <a:t>Äußere</a:t>
            </a:r>
            <a:r>
              <a:rPr lang="en-US" i="1" dirty="0" smtClean="0"/>
              <a:t> </a:t>
            </a:r>
            <a:r>
              <a:rPr lang="en-US" i="1" dirty="0" err="1" smtClean="0"/>
              <a:t>Variablen</a:t>
            </a:r>
            <a:r>
              <a:rPr lang="en-US" i="1" dirty="0" smtClean="0"/>
              <a:t> </a:t>
            </a:r>
            <a:r>
              <a:rPr lang="en-US" i="1" dirty="0" err="1" smtClean="0"/>
              <a:t>müssen</a:t>
            </a:r>
            <a:r>
              <a:rPr lang="en-US" i="1" dirty="0" smtClean="0"/>
              <a:t> final </a:t>
            </a:r>
            <a:r>
              <a:rPr lang="en-US" i="1" dirty="0" err="1" smtClean="0"/>
              <a:t>sein</a:t>
            </a:r>
            <a:r>
              <a:rPr lang="en-US" i="1" dirty="0" smtClean="0"/>
              <a:t>)</a:t>
            </a:r>
            <a:endParaRPr lang="de-DE" i="1" dirty="0" smtClean="0"/>
          </a:p>
          <a:p>
            <a:endParaRPr lang="de-DE" dirty="0" smtClean="0"/>
          </a:p>
          <a:p>
            <a:r>
              <a:rPr lang="de-DE" b="1" dirty="0" smtClean="0"/>
              <a:t>Die derzeit kürzeste </a:t>
            </a:r>
            <a:r>
              <a:rPr lang="de-DE" b="1" dirty="0" err="1" smtClean="0"/>
              <a:t>Lamdba</a:t>
            </a:r>
            <a:r>
              <a:rPr lang="de-DE" b="1" dirty="0" smtClean="0"/>
              <a:t>-Form</a:t>
            </a:r>
            <a:endParaRPr lang="de-DE" b="1" baseline="0" dirty="0" smtClean="0"/>
          </a:p>
          <a:p>
            <a:pPr marL="171450" indent="-171450">
              <a:buFont typeface="Arial" pitchFamily="34" charset="0"/>
              <a:buChar char="•"/>
            </a:pPr>
            <a:r>
              <a:rPr lang="de-DE" baseline="0" dirty="0" smtClean="0"/>
              <a:t>Der Parametertyp wird nicht mehr genannt – auch dieser ist ja aus der Deklaration bekannt</a:t>
            </a:r>
          </a:p>
          <a:p>
            <a:pPr marL="171450" indent="-171450">
              <a:buFont typeface="Arial" pitchFamily="34" charset="0"/>
              <a:buChar char="•"/>
            </a:pPr>
            <a:r>
              <a:rPr lang="de-DE" baseline="0" dirty="0" smtClean="0"/>
              <a:t>Die Klammern um die Parameter dürfen weggelassen werden, wenn es genau einen gibt.</a:t>
            </a:r>
          </a:p>
          <a:p>
            <a:pPr marL="171450" indent="-171450">
              <a:buFont typeface="Arial" pitchFamily="34" charset="0"/>
              <a:buChar char="•"/>
            </a:pPr>
            <a:r>
              <a:rPr lang="de-DE" baseline="0" dirty="0" smtClean="0"/>
              <a:t>Auf die geschweiften Klammern darf verzichtet werden wenn es sich um einen </a:t>
            </a:r>
            <a:r>
              <a:rPr lang="de-DE" baseline="0" dirty="0" err="1" smtClean="0"/>
              <a:t>Einzeiler</a:t>
            </a:r>
            <a:r>
              <a:rPr lang="de-DE" baseline="0" dirty="0" smtClean="0"/>
              <a:t> handelt</a:t>
            </a:r>
          </a:p>
        </p:txBody>
      </p:sp>
      <p:sp>
        <p:nvSpPr>
          <p:cNvPr id="4" name="Foliennummernplatzhalter 3"/>
          <p:cNvSpPr>
            <a:spLocks noGrp="1"/>
          </p:cNvSpPr>
          <p:nvPr>
            <p:ph type="sldNum" sz="quarter" idx="10"/>
          </p:nvPr>
        </p:nvSpPr>
        <p:spPr/>
        <p:txBody>
          <a:bodyPr/>
          <a:lstStyle/>
          <a:p>
            <a:fld id="{F249A2F7-1505-4362-994B-EDA535D688DE}" type="slidenum">
              <a:rPr lang="de-DE" smtClean="0"/>
              <a:pPr/>
              <a:t>8</a:t>
            </a:fld>
            <a:endParaRPr lang="de-DE"/>
          </a:p>
        </p:txBody>
      </p:sp>
    </p:spTree>
    <p:extLst>
      <p:ext uri="{BB962C8B-B14F-4D97-AF65-F5344CB8AC3E}">
        <p14:creationId xmlns:p14="http://schemas.microsoft.com/office/powerpoint/2010/main" val="10503617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 typeface="+mj-lt"/>
              <a:buNone/>
            </a:pPr>
            <a:r>
              <a:rPr lang="de-DE" dirty="0" smtClean="0"/>
              <a:t>(1) Zeigt</a:t>
            </a:r>
            <a:r>
              <a:rPr lang="de-DE" baseline="0" dirty="0" smtClean="0"/>
              <a:t> den Aspekt der möglichen </a:t>
            </a:r>
            <a:r>
              <a:rPr lang="de-DE" baseline="0" dirty="0" err="1" smtClean="0"/>
              <a:t>Asynchronität</a:t>
            </a:r>
            <a:r>
              <a:rPr lang="de-DE" baseline="0" dirty="0" smtClean="0"/>
              <a:t>.</a:t>
            </a:r>
          </a:p>
          <a:p>
            <a:pPr marL="0" indent="0">
              <a:buFont typeface="+mj-lt"/>
              <a:buNone/>
            </a:pPr>
            <a:r>
              <a:rPr lang="de-DE" baseline="0" dirty="0" smtClean="0"/>
              <a:t>Außerdem das Lambdas auch direkt an Variablendeklarationen übergeben werden können</a:t>
            </a:r>
          </a:p>
          <a:p>
            <a:pPr marL="0" indent="0">
              <a:buFont typeface="+mj-lt"/>
              <a:buNone/>
            </a:pPr>
            <a:endParaRPr lang="de-DE" baseline="0" dirty="0" smtClean="0"/>
          </a:p>
          <a:p>
            <a:pPr marL="0" indent="0">
              <a:buFont typeface="+mj-lt"/>
              <a:buNone/>
            </a:pPr>
            <a:r>
              <a:rPr lang="de-DE" baseline="0" dirty="0" smtClean="0"/>
              <a:t>(2) Zeigt die Rückgabe von Werten und den Nutzen von Lambdas z.B. für </a:t>
            </a:r>
            <a:r>
              <a:rPr lang="de-DE" baseline="0" dirty="0" err="1" smtClean="0"/>
              <a:t>Logging</a:t>
            </a:r>
            <a:r>
              <a:rPr lang="de-DE" baseline="0" dirty="0" smtClean="0"/>
              <a:t> Frameworks.</a:t>
            </a:r>
          </a:p>
          <a:p>
            <a:pPr marL="0" indent="0">
              <a:buFont typeface="+mj-lt"/>
              <a:buNone/>
            </a:pPr>
            <a:r>
              <a:rPr lang="de-DE" baseline="0" dirty="0" smtClean="0"/>
              <a:t>(Statement 1) Ist immer teuer, auch dann wenn </a:t>
            </a:r>
            <a:r>
              <a:rPr lang="de-DE" baseline="0" dirty="0" err="1" smtClean="0"/>
              <a:t>LogStatements</a:t>
            </a:r>
            <a:r>
              <a:rPr lang="de-DE" baseline="0" dirty="0" smtClean="0"/>
              <a:t> von Typ </a:t>
            </a:r>
            <a:r>
              <a:rPr lang="de-DE" baseline="0" dirty="0" err="1" smtClean="0"/>
              <a:t>fine</a:t>
            </a:r>
            <a:r>
              <a:rPr lang="de-DE" baseline="0" dirty="0" smtClean="0"/>
              <a:t> gefiltert werden, da der String zunächst gebaut wird</a:t>
            </a:r>
          </a:p>
          <a:p>
            <a:pPr marL="0" indent="0">
              <a:buFont typeface="+mj-lt"/>
              <a:buNone/>
            </a:pPr>
            <a:r>
              <a:rPr lang="de-DE" baseline="0" dirty="0" smtClean="0"/>
              <a:t>(Statement 2) Hier wird nur dann der String erzeugt wenn die Prüfung des Levels erfolgreich war. Die Ausgabe ist </a:t>
            </a:r>
            <a:r>
              <a:rPr lang="de-DE" baseline="0" dirty="0" err="1" smtClean="0"/>
              <a:t>lazy</a:t>
            </a:r>
            <a:r>
              <a:rPr lang="de-DE" baseline="0" dirty="0" smtClean="0"/>
              <a:t>.</a:t>
            </a:r>
          </a:p>
          <a:p>
            <a:pPr marL="0" indent="0">
              <a:buFont typeface="+mj-lt"/>
              <a:buNone/>
            </a:pPr>
            <a:r>
              <a:rPr lang="de-DE" baseline="0" dirty="0" smtClean="0"/>
              <a:t>Außerdem sieht man hier zum ersten Mal das Lambdas kein </a:t>
            </a:r>
            <a:r>
              <a:rPr lang="de-DE" baseline="0" dirty="0" err="1" smtClean="0"/>
              <a:t>return</a:t>
            </a:r>
            <a:r>
              <a:rPr lang="de-DE" baseline="0" dirty="0" smtClean="0"/>
              <a:t> Statement brauchen: Die ist bei </a:t>
            </a:r>
            <a:r>
              <a:rPr lang="de-DE" baseline="0" dirty="0" err="1" smtClean="0"/>
              <a:t>Einzeilern</a:t>
            </a:r>
            <a:r>
              <a:rPr lang="de-DE" baseline="0" dirty="0" smtClean="0"/>
              <a:t> implizit.</a:t>
            </a:r>
          </a:p>
          <a:p>
            <a:pPr marL="0" indent="0">
              <a:buFont typeface="+mj-lt"/>
              <a:buNone/>
            </a:pPr>
            <a:endParaRPr lang="de-DE" baseline="0" dirty="0" smtClean="0"/>
          </a:p>
          <a:p>
            <a:pPr marL="0" indent="0">
              <a:buFont typeface="+mj-lt"/>
              <a:buNone/>
            </a:pPr>
            <a:r>
              <a:rPr lang="de-DE" baseline="0" dirty="0" smtClean="0"/>
              <a:t>(3) Ein erster Vorgeschmack auf das kommende…</a:t>
            </a:r>
          </a:p>
          <a:p>
            <a:pPr marL="228600" indent="-228600">
              <a:buFont typeface="+mj-lt"/>
              <a:buAutoNum type="arabicPeriod"/>
            </a:pPr>
            <a:endParaRPr lang="de-DE" dirty="0" smtClean="0"/>
          </a:p>
        </p:txBody>
      </p:sp>
      <p:sp>
        <p:nvSpPr>
          <p:cNvPr id="4" name="Foliennummernplatzhalter 3"/>
          <p:cNvSpPr>
            <a:spLocks noGrp="1"/>
          </p:cNvSpPr>
          <p:nvPr>
            <p:ph type="sldNum" sz="quarter" idx="10"/>
          </p:nvPr>
        </p:nvSpPr>
        <p:spPr/>
        <p:txBody>
          <a:bodyPr/>
          <a:lstStyle/>
          <a:p>
            <a:fld id="{F249A2F7-1505-4362-994B-EDA535D688DE}" type="slidenum">
              <a:rPr lang="de-DE" smtClean="0"/>
              <a:pPr/>
              <a:t>9</a:t>
            </a:fld>
            <a:endParaRPr lang="de-DE"/>
          </a:p>
        </p:txBody>
      </p:sp>
    </p:spTree>
    <p:extLst>
      <p:ext uri="{BB962C8B-B14F-4D97-AF65-F5344CB8AC3E}">
        <p14:creationId xmlns:p14="http://schemas.microsoft.com/office/powerpoint/2010/main" val="36544774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smtClean="0"/>
              <a:t>Method</a:t>
            </a:r>
            <a:r>
              <a:rPr lang="de-DE" dirty="0" smtClean="0"/>
              <a:t> References</a:t>
            </a:r>
            <a:r>
              <a:rPr lang="de-DE" baseline="0" dirty="0"/>
              <a:t> </a:t>
            </a:r>
            <a:r>
              <a:rPr lang="de-DE" baseline="0" dirty="0" smtClean="0"/>
              <a:t>fangen direkt eine Methode ein, ohne das ich eine neue </a:t>
            </a:r>
            <a:r>
              <a:rPr lang="de-DE" baseline="0" dirty="0" err="1" smtClean="0"/>
              <a:t>Lamdba</a:t>
            </a:r>
            <a:r>
              <a:rPr lang="de-DE" baseline="0" dirty="0" smtClean="0"/>
              <a:t>-Expression dafür deklariere.</a:t>
            </a:r>
          </a:p>
          <a:p>
            <a:r>
              <a:rPr lang="de-DE" baseline="0" dirty="0" smtClean="0"/>
              <a:t>In vielen Fällen kann die Schreibweise kürzer sein als beim direkten Methodenaufruf.</a:t>
            </a:r>
          </a:p>
          <a:p>
            <a:r>
              <a:rPr lang="de-DE" baseline="0" dirty="0" smtClean="0"/>
              <a:t>Viel wichtiger ist aber das etwas effizienter als Lambda </a:t>
            </a:r>
            <a:r>
              <a:rPr lang="de-DE" baseline="0" dirty="0" err="1" smtClean="0"/>
              <a:t>Expressions</a:t>
            </a:r>
            <a:r>
              <a:rPr lang="de-DE" baseline="0" dirty="0" smtClean="0"/>
              <a:t> hinsichtlich der Bytecodegröße sind.</a:t>
            </a:r>
          </a:p>
          <a:p>
            <a:endParaRPr lang="de-DE" baseline="0" dirty="0" smtClean="0"/>
          </a:p>
          <a:p>
            <a:r>
              <a:rPr lang="de-DE" baseline="0" dirty="0" smtClean="0"/>
              <a:t>In Punkto Lesbarkeit sind Referenzen und Lambdas in etwa gleichauf.</a:t>
            </a:r>
            <a:endParaRPr lang="de-DE" dirty="0" smtClean="0"/>
          </a:p>
        </p:txBody>
      </p:sp>
      <p:sp>
        <p:nvSpPr>
          <p:cNvPr id="4" name="Foliennummernplatzhalter 3"/>
          <p:cNvSpPr>
            <a:spLocks noGrp="1"/>
          </p:cNvSpPr>
          <p:nvPr>
            <p:ph type="sldNum" sz="quarter" idx="10"/>
          </p:nvPr>
        </p:nvSpPr>
        <p:spPr/>
        <p:txBody>
          <a:bodyPr/>
          <a:lstStyle/>
          <a:p>
            <a:fld id="{F249A2F7-1505-4362-994B-EDA535D688DE}" type="slidenum">
              <a:rPr lang="de-DE" smtClean="0"/>
              <a:pPr/>
              <a:t>10</a:t>
            </a:fld>
            <a:endParaRPr lang="de-DE"/>
          </a:p>
        </p:txBody>
      </p:sp>
    </p:spTree>
    <p:extLst>
      <p:ext uri="{BB962C8B-B14F-4D97-AF65-F5344CB8AC3E}">
        <p14:creationId xmlns:p14="http://schemas.microsoft.com/office/powerpoint/2010/main" val="227143249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e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e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jpe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e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jpe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jpe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 5">
    <p:spTree>
      <p:nvGrpSpPr>
        <p:cNvPr id="1" name=""/>
        <p:cNvGrpSpPr/>
        <p:nvPr/>
      </p:nvGrpSpPr>
      <p:grpSpPr>
        <a:xfrm>
          <a:off x="0" y="0"/>
          <a:ext cx="0" cy="0"/>
          <a:chOff x="0" y="0"/>
          <a:chExt cx="0" cy="0"/>
        </a:xfrm>
      </p:grpSpPr>
      <p:sp>
        <p:nvSpPr>
          <p:cNvPr id="9" name="Rechteck 8"/>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0" name="Picture 2" descr="C:\DATEN MB\PROJEKTE\DIVERSE\adesso\EINGANG\9_2_2010 CD neue Titelgestaltungen\Entwürfe alternative Titelseite Unternehmens-PPT Ordner\JPGS FÜR PPT MB\GettyImages_200318018-002.jpg"/>
          <p:cNvPicPr>
            <a:picLocks noChangeAspect="1" noChangeArrowheads="1"/>
          </p:cNvPicPr>
          <p:nvPr userDrawn="1"/>
        </p:nvPicPr>
        <p:blipFill>
          <a:blip r:embed="rId2" cstate="print"/>
          <a:srcRect/>
          <a:stretch>
            <a:fillRect/>
          </a:stretch>
        </p:blipFill>
        <p:spPr bwMode="auto">
          <a:xfrm>
            <a:off x="-32" y="1125538"/>
            <a:ext cx="9144032" cy="5732462"/>
          </a:xfrm>
          <a:prstGeom prst="rect">
            <a:avLst/>
          </a:prstGeom>
          <a:noFill/>
        </p:spPr>
      </p:pic>
      <p:pic>
        <p:nvPicPr>
          <p:cNvPr id="11" name="Picture 12" descr="adessoPPT_Logo_oben"/>
          <p:cNvPicPr>
            <a:picLocks noChangeAspect="1" noChangeArrowheads="1"/>
          </p:cNvPicPr>
          <p:nvPr userDrawn="1"/>
        </p:nvPicPr>
        <p:blipFill>
          <a:blip r:embed="rId3" cstate="print"/>
          <a:srcRect/>
          <a:stretch>
            <a:fillRect/>
          </a:stretch>
        </p:blipFill>
        <p:spPr bwMode="auto">
          <a:xfrm>
            <a:off x="6442075" y="1588"/>
            <a:ext cx="2701925" cy="1077912"/>
          </a:xfrm>
          <a:prstGeom prst="rect">
            <a:avLst/>
          </a:prstGeom>
          <a:noFill/>
          <a:ln w="9525">
            <a:noFill/>
            <a:miter lim="800000"/>
            <a:headEnd/>
            <a:tailEnd/>
          </a:ln>
        </p:spPr>
      </p:pic>
      <p:pic>
        <p:nvPicPr>
          <p:cNvPr id="12" name="Picture 31" descr="adessoPPT_BlaueLeiste_links"/>
          <p:cNvPicPr>
            <a:picLocks noChangeAspect="1" noChangeArrowheads="1"/>
          </p:cNvPicPr>
          <p:nvPr userDrawn="1"/>
        </p:nvPicPr>
        <p:blipFill>
          <a:blip r:embed="rId4" cstate="screen"/>
          <a:srcRect/>
          <a:stretch>
            <a:fillRect/>
          </a:stretch>
        </p:blipFill>
        <p:spPr bwMode="auto">
          <a:xfrm>
            <a:off x="0" y="1125538"/>
            <a:ext cx="179388" cy="5732462"/>
          </a:xfrm>
          <a:prstGeom prst="rect">
            <a:avLst/>
          </a:prstGeom>
          <a:noFill/>
          <a:ln w="9525">
            <a:noFill/>
            <a:miter lim="800000"/>
            <a:headEnd/>
            <a:tailEnd/>
          </a:ln>
        </p:spPr>
      </p:pic>
      <p:sp>
        <p:nvSpPr>
          <p:cNvPr id="13" name="Datumsplatzhalter 9"/>
          <p:cNvSpPr>
            <a:spLocks noGrp="1"/>
          </p:cNvSpPr>
          <p:nvPr>
            <p:ph type="dt" sz="half" idx="10"/>
          </p:nvPr>
        </p:nvSpPr>
        <p:spPr>
          <a:xfrm>
            <a:off x="541848" y="6429396"/>
            <a:ext cx="815442" cy="365125"/>
          </a:xfrm>
          <a:prstGeom prst="rect">
            <a:avLst/>
          </a:prstGeom>
        </p:spPr>
        <p:txBody>
          <a:bodyPr/>
          <a:lstStyle>
            <a:lvl1pPr>
              <a:defRPr>
                <a:solidFill>
                  <a:schemeClr val="bg1"/>
                </a:solidFill>
              </a:defRPr>
            </a:lvl1pPr>
          </a:lstStyle>
          <a:p>
            <a:fld id="{3564B913-E2E5-4700-93F1-85F8D05CA0C1}" type="datetime1">
              <a:rPr lang="de-DE" smtClean="0"/>
              <a:t>03.11.2014</a:t>
            </a:fld>
            <a:endParaRPr lang="de-DE" dirty="0"/>
          </a:p>
        </p:txBody>
      </p:sp>
      <p:sp>
        <p:nvSpPr>
          <p:cNvPr id="15" name="Titel 1"/>
          <p:cNvSpPr>
            <a:spLocks noGrp="1"/>
          </p:cNvSpPr>
          <p:nvPr>
            <p:ph type="ctrTitle" hasCustomPrompt="1"/>
          </p:nvPr>
        </p:nvSpPr>
        <p:spPr>
          <a:xfrm>
            <a:off x="531131" y="1928802"/>
            <a:ext cx="8433482" cy="443646"/>
          </a:xfrm>
          <a:prstGeom prst="rect">
            <a:avLst/>
          </a:prstGeom>
          <a:effectLst/>
        </p:spPr>
        <p:txBody>
          <a:bodyPr/>
          <a:lstStyle>
            <a:lvl1pPr>
              <a:defRPr sz="3000" baseline="0">
                <a:solidFill>
                  <a:schemeClr val="bg1"/>
                </a:solidFill>
              </a:defRPr>
            </a:lvl1pPr>
          </a:lstStyle>
          <a:p>
            <a:r>
              <a:rPr lang="de-DE" dirty="0" smtClean="0"/>
              <a:t>Titel der Präsentation (Arial, 30pt normal)</a:t>
            </a:r>
            <a:endParaRPr lang="de-DE" dirty="0"/>
          </a:p>
        </p:txBody>
      </p:sp>
      <p:sp>
        <p:nvSpPr>
          <p:cNvPr id="16" name="Untertitel 2"/>
          <p:cNvSpPr>
            <a:spLocks noGrp="1"/>
          </p:cNvSpPr>
          <p:nvPr>
            <p:ph type="subTitle" idx="1" hasCustomPrompt="1"/>
          </p:nvPr>
        </p:nvSpPr>
        <p:spPr>
          <a:xfrm>
            <a:off x="535333" y="2532743"/>
            <a:ext cx="8429279" cy="2570320"/>
          </a:xfrm>
          <a:prstGeom prst="rect">
            <a:avLst/>
          </a:prstGeom>
          <a:effectLst/>
        </p:spPr>
        <p:txBody>
          <a:bodyPr>
            <a:noAutofit/>
          </a:bodyPr>
          <a:lstStyle>
            <a:lvl1pPr marL="0" indent="0" algn="l">
              <a:buNone/>
              <a:defRPr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dirty="0" smtClean="0"/>
              <a:t>Untertitel (Arial, 18pt fett)</a:t>
            </a:r>
          </a:p>
          <a:p>
            <a:endParaRPr lang="de-DE" dirty="0" smtClean="0"/>
          </a:p>
          <a:p>
            <a:r>
              <a:rPr lang="de-DE" dirty="0" smtClean="0"/>
              <a:t>Vortragender</a:t>
            </a:r>
            <a:endParaRPr lang="de-DE"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539750" y="206147"/>
            <a:ext cx="8229600" cy="435749"/>
          </a:xfrm>
          <a:prstGeom prst="rect">
            <a:avLst/>
          </a:prstGeom>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a:xfrm>
            <a:off x="541848" y="6429396"/>
            <a:ext cx="815442" cy="365125"/>
          </a:xfrm>
          <a:prstGeom prst="rect">
            <a:avLst/>
          </a:prstGeom>
        </p:spPr>
        <p:txBody>
          <a:bodyPr/>
          <a:lstStyle/>
          <a:p>
            <a:fld id="{53BFD914-0BDA-4331-998B-140222DA32BD}" type="datetime1">
              <a:rPr lang="de-DE" smtClean="0"/>
              <a:t>03.11.2014</a:t>
            </a:fld>
            <a:endParaRPr lang="de-DE"/>
          </a:p>
        </p:txBody>
      </p:sp>
      <p:sp>
        <p:nvSpPr>
          <p:cNvPr id="4" name="Fußzeilenplatzhalter 3"/>
          <p:cNvSpPr>
            <a:spLocks noGrp="1"/>
          </p:cNvSpPr>
          <p:nvPr>
            <p:ph type="ftr" sz="quarter" idx="11"/>
          </p:nvPr>
        </p:nvSpPr>
        <p:spPr>
          <a:xfrm>
            <a:off x="1895112" y="6429396"/>
            <a:ext cx="6034474" cy="365125"/>
          </a:xfrm>
          <a:prstGeom prst="rect">
            <a:avLst/>
          </a:prstGeom>
        </p:spPr>
        <p:txBody>
          <a:bodyPr/>
          <a:lstStyle/>
          <a:p>
            <a:r>
              <a:rPr lang="de-DE" smtClean="0"/>
              <a:t>adesso SummIT 2013</a:t>
            </a:r>
            <a:endParaRPr lang="de-DE"/>
          </a:p>
        </p:txBody>
      </p:sp>
      <p:sp>
        <p:nvSpPr>
          <p:cNvPr id="5" name="Foliennummernplatzhalter 4"/>
          <p:cNvSpPr>
            <a:spLocks noGrp="1"/>
          </p:cNvSpPr>
          <p:nvPr>
            <p:ph type="sldNum" sz="quarter" idx="12"/>
          </p:nvPr>
        </p:nvSpPr>
        <p:spPr>
          <a:xfrm>
            <a:off x="1357290" y="6429396"/>
            <a:ext cx="503238" cy="365125"/>
          </a:xfrm>
          <a:prstGeom prst="rect">
            <a:avLst/>
          </a:prstGeom>
        </p:spPr>
        <p:txBody>
          <a:bodyPr/>
          <a:lstStyle/>
          <a:p>
            <a:fld id="{4903BD85-9D3F-4103-89E5-2FC5446601FE}" type="slidenum">
              <a:rPr lang="de-DE" smtClean="0"/>
              <a:pPr/>
              <a:t>‹Nr.›</a:t>
            </a:fld>
            <a:endParaRPr lang="de-DE"/>
          </a:p>
        </p:txBody>
      </p:sp>
      <p:sp>
        <p:nvSpPr>
          <p:cNvPr id="6" name="Rechteck 5"/>
          <p:cNvSpPr/>
          <p:nvPr userDrawn="1"/>
        </p:nvSpPr>
        <p:spPr>
          <a:xfrm>
            <a:off x="8100392" y="6429396"/>
            <a:ext cx="1043608" cy="4286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7" name="Bild 6" descr="logo.jpg"/>
          <p:cNvPicPr>
            <a:picLocks noChangeAspect="1"/>
          </p:cNvPicPr>
          <p:nvPr userDrawn="1"/>
        </p:nvPicPr>
        <p:blipFill rotWithShape="1">
          <a:blip r:embed="rId2" cstate="print">
            <a:extLst>
              <a:ext uri="{28A0092B-C50C-407E-A947-70E740481C1C}">
                <a14:useLocalDpi xmlns:a14="http://schemas.microsoft.com/office/drawing/2010/main" val="0"/>
              </a:ext>
            </a:extLst>
          </a:blip>
          <a:srcRect r="30132"/>
          <a:stretch/>
        </p:blipFill>
        <p:spPr>
          <a:xfrm>
            <a:off x="8279968" y="6494484"/>
            <a:ext cx="713615" cy="258194"/>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el 2">
    <p:spTree>
      <p:nvGrpSpPr>
        <p:cNvPr id="1" name=""/>
        <p:cNvGrpSpPr/>
        <p:nvPr/>
      </p:nvGrpSpPr>
      <p:grpSpPr>
        <a:xfrm>
          <a:off x="0" y="0"/>
          <a:ext cx="0" cy="0"/>
          <a:chOff x="0" y="0"/>
          <a:chExt cx="0" cy="0"/>
        </a:xfrm>
      </p:grpSpPr>
      <p:sp>
        <p:nvSpPr>
          <p:cNvPr id="14" name="Rechteck 13"/>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3074" name="Picture 2" descr="C:\DATEN MB\PROJEKTE\DIVERSE\adesso\EINGANG\9_2_2010 CD neue Titelgestaltungen\Entwürfe alternative Titelseite Unternehmens-PPT Ordner\JPGS FÜR PPT MB\GettyImages_200318018-002.jpg"/>
          <p:cNvPicPr>
            <a:picLocks noChangeAspect="1" noChangeArrowheads="1"/>
          </p:cNvPicPr>
          <p:nvPr userDrawn="1"/>
        </p:nvPicPr>
        <p:blipFill>
          <a:blip r:embed="rId2" cstate="print"/>
          <a:srcRect/>
          <a:stretch>
            <a:fillRect/>
          </a:stretch>
        </p:blipFill>
        <p:spPr bwMode="auto">
          <a:xfrm>
            <a:off x="-32" y="1125538"/>
            <a:ext cx="9144032" cy="5732462"/>
          </a:xfrm>
          <a:prstGeom prst="rect">
            <a:avLst/>
          </a:prstGeom>
          <a:noFill/>
        </p:spPr>
      </p:pic>
      <p:pic>
        <p:nvPicPr>
          <p:cNvPr id="9" name="Picture 12" descr="adessoPPT_Logo_oben"/>
          <p:cNvPicPr>
            <a:picLocks noChangeAspect="1" noChangeArrowheads="1"/>
          </p:cNvPicPr>
          <p:nvPr userDrawn="1"/>
        </p:nvPicPr>
        <p:blipFill>
          <a:blip r:embed="rId3" cstate="print"/>
          <a:srcRect/>
          <a:stretch>
            <a:fillRect/>
          </a:stretch>
        </p:blipFill>
        <p:spPr bwMode="auto">
          <a:xfrm>
            <a:off x="6442075" y="1588"/>
            <a:ext cx="2701925" cy="1077912"/>
          </a:xfrm>
          <a:prstGeom prst="rect">
            <a:avLst/>
          </a:prstGeom>
          <a:noFill/>
          <a:ln w="9525">
            <a:noFill/>
            <a:miter lim="800000"/>
            <a:headEnd/>
            <a:tailEnd/>
          </a:ln>
        </p:spPr>
      </p:pic>
      <p:pic>
        <p:nvPicPr>
          <p:cNvPr id="13" name="Picture 31" descr="adessoPPT_BlaueLeiste_links"/>
          <p:cNvPicPr>
            <a:picLocks noChangeAspect="1" noChangeArrowheads="1"/>
          </p:cNvPicPr>
          <p:nvPr userDrawn="1"/>
        </p:nvPicPr>
        <p:blipFill>
          <a:blip r:embed="rId4" cstate="screen"/>
          <a:srcRect/>
          <a:stretch>
            <a:fillRect/>
          </a:stretch>
        </p:blipFill>
        <p:spPr bwMode="auto">
          <a:xfrm>
            <a:off x="0" y="1125538"/>
            <a:ext cx="179388" cy="5732462"/>
          </a:xfrm>
          <a:prstGeom prst="rect">
            <a:avLst/>
          </a:prstGeom>
          <a:noFill/>
          <a:ln w="9525">
            <a:noFill/>
            <a:miter lim="800000"/>
            <a:headEnd/>
            <a:tailEnd/>
          </a:ln>
        </p:spPr>
      </p:pic>
      <p:sp>
        <p:nvSpPr>
          <p:cNvPr id="10" name="Datumsplatzhalter 9"/>
          <p:cNvSpPr>
            <a:spLocks noGrp="1"/>
          </p:cNvSpPr>
          <p:nvPr>
            <p:ph type="dt" sz="half" idx="10"/>
          </p:nvPr>
        </p:nvSpPr>
        <p:spPr/>
        <p:txBody>
          <a:bodyPr/>
          <a:lstStyle>
            <a:lvl1pPr>
              <a:defRPr>
                <a:solidFill>
                  <a:schemeClr val="bg1"/>
                </a:solidFill>
              </a:defRPr>
            </a:lvl1pPr>
          </a:lstStyle>
          <a:p>
            <a:fld id="{3564B913-E2E5-4700-93F1-85F8D05CA0C1}" type="datetime1">
              <a:rPr lang="de-DE" smtClean="0"/>
              <a:t>03.11.2014</a:t>
            </a:fld>
            <a:endParaRPr lang="de-DE" dirty="0"/>
          </a:p>
        </p:txBody>
      </p:sp>
      <p:sp>
        <p:nvSpPr>
          <p:cNvPr id="12" name="Titel 1"/>
          <p:cNvSpPr>
            <a:spLocks noGrp="1"/>
          </p:cNvSpPr>
          <p:nvPr>
            <p:ph type="ctrTitle" hasCustomPrompt="1"/>
          </p:nvPr>
        </p:nvSpPr>
        <p:spPr>
          <a:xfrm>
            <a:off x="531131" y="1928802"/>
            <a:ext cx="8433482" cy="443646"/>
          </a:xfrm>
          <a:effectLst/>
        </p:spPr>
        <p:txBody>
          <a:bodyPr/>
          <a:lstStyle>
            <a:lvl1pPr>
              <a:defRPr sz="3000" baseline="0">
                <a:solidFill>
                  <a:schemeClr val="bg1"/>
                </a:solidFill>
              </a:defRPr>
            </a:lvl1pPr>
          </a:lstStyle>
          <a:p>
            <a:r>
              <a:rPr lang="de-DE" dirty="0" smtClean="0"/>
              <a:t>Titel der Präsentation (Arial, 30pt normal)</a:t>
            </a:r>
            <a:endParaRPr lang="de-DE" dirty="0"/>
          </a:p>
        </p:txBody>
      </p:sp>
      <p:sp>
        <p:nvSpPr>
          <p:cNvPr id="16" name="Untertitel 2"/>
          <p:cNvSpPr>
            <a:spLocks noGrp="1"/>
          </p:cNvSpPr>
          <p:nvPr>
            <p:ph type="subTitle" idx="1" hasCustomPrompt="1"/>
          </p:nvPr>
        </p:nvSpPr>
        <p:spPr>
          <a:xfrm>
            <a:off x="535333" y="2532743"/>
            <a:ext cx="8429279" cy="2570320"/>
          </a:xfrm>
          <a:effectLst/>
        </p:spPr>
        <p:txBody>
          <a:bodyPr>
            <a:noAutofit/>
          </a:bodyPr>
          <a:lstStyle>
            <a:lvl1pPr marL="0" indent="0" algn="l">
              <a:buNone/>
              <a:defRPr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dirty="0" smtClean="0"/>
              <a:t>Untertitel (Arial, 18pt fett)</a:t>
            </a:r>
          </a:p>
          <a:p>
            <a:endParaRPr lang="de-DE" dirty="0" smtClean="0"/>
          </a:p>
          <a:p>
            <a:r>
              <a:rPr lang="de-DE" dirty="0" smtClean="0"/>
              <a:t>Vortragender</a:t>
            </a:r>
            <a:endParaRPr lang="de-DE" dirty="0"/>
          </a:p>
        </p:txBody>
      </p:sp>
    </p:spTree>
    <p:extLst>
      <p:ext uri="{BB962C8B-B14F-4D97-AF65-F5344CB8AC3E}">
        <p14:creationId xmlns:p14="http://schemas.microsoft.com/office/powerpoint/2010/main" val="3005714889"/>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 1 Heller">
    <p:spTree>
      <p:nvGrpSpPr>
        <p:cNvPr id="1" name=""/>
        <p:cNvGrpSpPr/>
        <p:nvPr/>
      </p:nvGrpSpPr>
      <p:grpSpPr>
        <a:xfrm>
          <a:off x="0" y="0"/>
          <a:ext cx="0" cy="0"/>
          <a:chOff x="0" y="0"/>
          <a:chExt cx="0" cy="0"/>
        </a:xfrm>
      </p:grpSpPr>
      <p:sp>
        <p:nvSpPr>
          <p:cNvPr id="14" name="Rechteck 13"/>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2050" name="Picture 2" descr="C:\DATEN MB\PROJEKTE\DIVERSE\adesso\EINGANG\9_2_2010 CD neue Titelgestaltungen\Entwürfe alternative Titelseite Unternehmens-PPT Ordner\JPGS FÜR PPT MB\iStock_000006989537Large korr heller 30percent..jpg"/>
          <p:cNvPicPr>
            <a:picLocks noChangeAspect="1" noChangeArrowheads="1"/>
          </p:cNvPicPr>
          <p:nvPr userDrawn="1"/>
        </p:nvPicPr>
        <p:blipFill>
          <a:blip r:embed="rId2" cstate="print"/>
          <a:srcRect/>
          <a:stretch>
            <a:fillRect/>
          </a:stretch>
        </p:blipFill>
        <p:spPr bwMode="auto">
          <a:xfrm>
            <a:off x="0" y="1125538"/>
            <a:ext cx="9144000" cy="5732462"/>
          </a:xfrm>
          <a:prstGeom prst="rect">
            <a:avLst/>
          </a:prstGeom>
          <a:noFill/>
        </p:spPr>
      </p:pic>
      <p:pic>
        <p:nvPicPr>
          <p:cNvPr id="9" name="Picture 12" descr="adessoPPT_Logo_oben"/>
          <p:cNvPicPr>
            <a:picLocks noChangeAspect="1" noChangeArrowheads="1"/>
          </p:cNvPicPr>
          <p:nvPr userDrawn="1"/>
        </p:nvPicPr>
        <p:blipFill>
          <a:blip r:embed="rId3" cstate="print"/>
          <a:srcRect/>
          <a:stretch>
            <a:fillRect/>
          </a:stretch>
        </p:blipFill>
        <p:spPr bwMode="auto">
          <a:xfrm>
            <a:off x="6442075" y="1588"/>
            <a:ext cx="2701925" cy="1077912"/>
          </a:xfrm>
          <a:prstGeom prst="rect">
            <a:avLst/>
          </a:prstGeom>
          <a:noFill/>
          <a:ln w="9525">
            <a:noFill/>
            <a:miter lim="800000"/>
            <a:headEnd/>
            <a:tailEnd/>
          </a:ln>
        </p:spPr>
      </p:pic>
      <p:pic>
        <p:nvPicPr>
          <p:cNvPr id="13" name="Picture 31" descr="adessoPPT_BlaueLeiste_links"/>
          <p:cNvPicPr>
            <a:picLocks noChangeAspect="1" noChangeArrowheads="1"/>
          </p:cNvPicPr>
          <p:nvPr userDrawn="1"/>
        </p:nvPicPr>
        <p:blipFill>
          <a:blip r:embed="rId4" cstate="screen"/>
          <a:srcRect/>
          <a:stretch>
            <a:fillRect/>
          </a:stretch>
        </p:blipFill>
        <p:spPr bwMode="auto">
          <a:xfrm>
            <a:off x="0" y="1125538"/>
            <a:ext cx="179388" cy="5732462"/>
          </a:xfrm>
          <a:prstGeom prst="rect">
            <a:avLst/>
          </a:prstGeom>
          <a:noFill/>
          <a:ln w="9525">
            <a:noFill/>
            <a:miter lim="800000"/>
            <a:headEnd/>
            <a:tailEnd/>
          </a:ln>
        </p:spPr>
      </p:pic>
      <p:sp>
        <p:nvSpPr>
          <p:cNvPr id="2" name="Titel 1"/>
          <p:cNvSpPr>
            <a:spLocks noGrp="1"/>
          </p:cNvSpPr>
          <p:nvPr userDrawn="1">
            <p:ph type="ctrTitle" hasCustomPrompt="1"/>
          </p:nvPr>
        </p:nvSpPr>
        <p:spPr>
          <a:xfrm>
            <a:off x="531131" y="1928802"/>
            <a:ext cx="8433482" cy="443646"/>
          </a:xfrm>
          <a:effectLst/>
        </p:spPr>
        <p:txBody>
          <a:bodyPr/>
          <a:lstStyle>
            <a:lvl1pPr>
              <a:defRPr sz="3000" baseline="0">
                <a:solidFill>
                  <a:schemeClr val="tx1"/>
                </a:solidFill>
              </a:defRPr>
            </a:lvl1pPr>
          </a:lstStyle>
          <a:p>
            <a:r>
              <a:rPr lang="de-DE" dirty="0" smtClean="0"/>
              <a:t>Titel der Präsentation (Arial, 30pt normal)</a:t>
            </a:r>
            <a:endParaRPr lang="de-DE" dirty="0"/>
          </a:p>
        </p:txBody>
      </p:sp>
      <p:sp>
        <p:nvSpPr>
          <p:cNvPr id="3" name="Untertitel 2"/>
          <p:cNvSpPr>
            <a:spLocks noGrp="1"/>
          </p:cNvSpPr>
          <p:nvPr userDrawn="1">
            <p:ph type="subTitle" idx="1" hasCustomPrompt="1"/>
          </p:nvPr>
        </p:nvSpPr>
        <p:spPr>
          <a:xfrm>
            <a:off x="535333" y="2532743"/>
            <a:ext cx="8429279" cy="2570320"/>
          </a:xfrm>
          <a:effectLst/>
        </p:spPr>
        <p:txBody>
          <a:bodyPr>
            <a:noAutofit/>
          </a:bodyPr>
          <a:lstStyle>
            <a:lvl1pPr marL="0" indent="0" algn="l">
              <a:buNone/>
              <a:defRPr b="1">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dirty="0" smtClean="0"/>
              <a:t>Untertitel (Arial, 18pt fett)</a:t>
            </a:r>
          </a:p>
          <a:p>
            <a:endParaRPr lang="de-DE" dirty="0" smtClean="0"/>
          </a:p>
          <a:p>
            <a:r>
              <a:rPr lang="de-DE" dirty="0" smtClean="0"/>
              <a:t>Vortragender</a:t>
            </a:r>
            <a:endParaRPr lang="de-DE" dirty="0"/>
          </a:p>
        </p:txBody>
      </p:sp>
      <p:sp>
        <p:nvSpPr>
          <p:cNvPr id="10" name="Datumsplatzhalter 9"/>
          <p:cNvSpPr>
            <a:spLocks noGrp="1"/>
          </p:cNvSpPr>
          <p:nvPr>
            <p:ph type="dt" sz="half" idx="10"/>
          </p:nvPr>
        </p:nvSpPr>
        <p:spPr/>
        <p:txBody>
          <a:bodyPr/>
          <a:lstStyle>
            <a:lvl1pPr>
              <a:defRPr>
                <a:solidFill>
                  <a:schemeClr val="bg1"/>
                </a:solidFill>
              </a:defRPr>
            </a:lvl1pPr>
          </a:lstStyle>
          <a:p>
            <a:fld id="{EAB8C2A2-C8AB-49FA-9B4C-3AABAA442511}" type="datetime1">
              <a:rPr lang="de-DE" smtClean="0"/>
              <a:t>03.11.2014</a:t>
            </a:fld>
            <a:endParaRPr lang="de-DE" dirty="0"/>
          </a:p>
        </p:txBody>
      </p:sp>
    </p:spTree>
    <p:extLst>
      <p:ext uri="{BB962C8B-B14F-4D97-AF65-F5344CB8AC3E}">
        <p14:creationId xmlns:p14="http://schemas.microsoft.com/office/powerpoint/2010/main" val="2929299953"/>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 3">
    <p:spTree>
      <p:nvGrpSpPr>
        <p:cNvPr id="1" name=""/>
        <p:cNvGrpSpPr/>
        <p:nvPr/>
      </p:nvGrpSpPr>
      <p:grpSpPr>
        <a:xfrm>
          <a:off x="0" y="0"/>
          <a:ext cx="0" cy="0"/>
          <a:chOff x="0" y="0"/>
          <a:chExt cx="0" cy="0"/>
        </a:xfrm>
      </p:grpSpPr>
      <p:sp>
        <p:nvSpPr>
          <p:cNvPr id="14" name="Rechteck 13"/>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098" name="Picture 2" descr="C:\DATEN MB\PROJEKTE\DIVERSE\adesso\EINGANG\9_2_2010 CD neue Titelgestaltungen\Entwürfe alternative Titelseite Unternehmens-PPT Ordner\JPGS FÜR PPT MB\Fotolia_5367340_L_Re#3591E8.jpg"/>
          <p:cNvPicPr>
            <a:picLocks noChangeAspect="1" noChangeArrowheads="1"/>
          </p:cNvPicPr>
          <p:nvPr userDrawn="1"/>
        </p:nvPicPr>
        <p:blipFill>
          <a:blip r:embed="rId2" cstate="screen"/>
          <a:srcRect/>
          <a:stretch>
            <a:fillRect/>
          </a:stretch>
        </p:blipFill>
        <p:spPr bwMode="auto">
          <a:xfrm>
            <a:off x="0" y="1128409"/>
            <a:ext cx="9144000" cy="5729591"/>
          </a:xfrm>
          <a:prstGeom prst="rect">
            <a:avLst/>
          </a:prstGeom>
          <a:noFill/>
        </p:spPr>
      </p:pic>
      <p:pic>
        <p:nvPicPr>
          <p:cNvPr id="9" name="Picture 12" descr="adessoPPT_Logo_oben"/>
          <p:cNvPicPr>
            <a:picLocks noChangeAspect="1" noChangeArrowheads="1"/>
          </p:cNvPicPr>
          <p:nvPr userDrawn="1"/>
        </p:nvPicPr>
        <p:blipFill>
          <a:blip r:embed="rId3" cstate="print"/>
          <a:srcRect/>
          <a:stretch>
            <a:fillRect/>
          </a:stretch>
        </p:blipFill>
        <p:spPr bwMode="auto">
          <a:xfrm>
            <a:off x="6442075" y="1588"/>
            <a:ext cx="2701925" cy="1077912"/>
          </a:xfrm>
          <a:prstGeom prst="rect">
            <a:avLst/>
          </a:prstGeom>
          <a:noFill/>
          <a:ln w="9525">
            <a:noFill/>
            <a:miter lim="800000"/>
            <a:headEnd/>
            <a:tailEnd/>
          </a:ln>
        </p:spPr>
      </p:pic>
      <p:pic>
        <p:nvPicPr>
          <p:cNvPr id="13" name="Picture 31" descr="adessoPPT_BlaueLeiste_links"/>
          <p:cNvPicPr>
            <a:picLocks noChangeAspect="1" noChangeArrowheads="1"/>
          </p:cNvPicPr>
          <p:nvPr userDrawn="1"/>
        </p:nvPicPr>
        <p:blipFill>
          <a:blip r:embed="rId4" cstate="screen"/>
          <a:srcRect/>
          <a:stretch>
            <a:fillRect/>
          </a:stretch>
        </p:blipFill>
        <p:spPr bwMode="auto">
          <a:xfrm>
            <a:off x="0" y="1125538"/>
            <a:ext cx="179388" cy="5732462"/>
          </a:xfrm>
          <a:prstGeom prst="rect">
            <a:avLst/>
          </a:prstGeom>
          <a:noFill/>
          <a:ln w="9525">
            <a:noFill/>
            <a:miter lim="800000"/>
            <a:headEnd/>
            <a:tailEnd/>
          </a:ln>
        </p:spPr>
      </p:pic>
      <p:sp>
        <p:nvSpPr>
          <p:cNvPr id="10" name="Datumsplatzhalter 9"/>
          <p:cNvSpPr>
            <a:spLocks noGrp="1"/>
          </p:cNvSpPr>
          <p:nvPr>
            <p:ph type="dt" sz="half" idx="10"/>
          </p:nvPr>
        </p:nvSpPr>
        <p:spPr/>
        <p:txBody>
          <a:bodyPr/>
          <a:lstStyle>
            <a:lvl1pPr>
              <a:defRPr>
                <a:solidFill>
                  <a:schemeClr val="bg1"/>
                </a:solidFill>
              </a:defRPr>
            </a:lvl1pPr>
          </a:lstStyle>
          <a:p>
            <a:fld id="{EDDA5357-B7D9-4EBD-91D4-7F418F12AA37}" type="datetime1">
              <a:rPr lang="de-DE" smtClean="0"/>
              <a:t>03.11.2014</a:t>
            </a:fld>
            <a:endParaRPr lang="de-DE" dirty="0"/>
          </a:p>
        </p:txBody>
      </p:sp>
      <p:sp>
        <p:nvSpPr>
          <p:cNvPr id="12" name="Titel 1"/>
          <p:cNvSpPr>
            <a:spLocks noGrp="1"/>
          </p:cNvSpPr>
          <p:nvPr>
            <p:ph type="ctrTitle" hasCustomPrompt="1"/>
          </p:nvPr>
        </p:nvSpPr>
        <p:spPr>
          <a:xfrm>
            <a:off x="531131" y="1928802"/>
            <a:ext cx="8433482" cy="443646"/>
          </a:xfrm>
          <a:effectLst/>
        </p:spPr>
        <p:txBody>
          <a:bodyPr/>
          <a:lstStyle>
            <a:lvl1pPr>
              <a:defRPr sz="3000" baseline="0">
                <a:solidFill>
                  <a:schemeClr val="bg1"/>
                </a:solidFill>
              </a:defRPr>
            </a:lvl1pPr>
          </a:lstStyle>
          <a:p>
            <a:r>
              <a:rPr lang="de-DE" dirty="0" smtClean="0"/>
              <a:t>Titel der Präsentation (Arial, 30pt normal)</a:t>
            </a:r>
            <a:endParaRPr lang="de-DE" dirty="0"/>
          </a:p>
        </p:txBody>
      </p:sp>
      <p:sp>
        <p:nvSpPr>
          <p:cNvPr id="16" name="Untertitel 2"/>
          <p:cNvSpPr>
            <a:spLocks noGrp="1"/>
          </p:cNvSpPr>
          <p:nvPr>
            <p:ph type="subTitle" idx="1" hasCustomPrompt="1"/>
          </p:nvPr>
        </p:nvSpPr>
        <p:spPr>
          <a:xfrm>
            <a:off x="535333" y="2532743"/>
            <a:ext cx="8429279" cy="2570320"/>
          </a:xfrm>
          <a:effectLst/>
        </p:spPr>
        <p:txBody>
          <a:bodyPr>
            <a:noAutofit/>
          </a:bodyPr>
          <a:lstStyle>
            <a:lvl1pPr marL="0" indent="0" algn="l">
              <a:buNone/>
              <a:defRPr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dirty="0" smtClean="0"/>
              <a:t>Untertitel (Arial, 18pt fett)</a:t>
            </a:r>
          </a:p>
          <a:p>
            <a:endParaRPr lang="de-DE" dirty="0" smtClean="0"/>
          </a:p>
          <a:p>
            <a:r>
              <a:rPr lang="de-DE" dirty="0" smtClean="0"/>
              <a:t>Vortragender</a:t>
            </a:r>
            <a:endParaRPr lang="de-DE" dirty="0"/>
          </a:p>
        </p:txBody>
      </p:sp>
    </p:spTree>
    <p:extLst>
      <p:ext uri="{BB962C8B-B14F-4D97-AF65-F5344CB8AC3E}">
        <p14:creationId xmlns:p14="http://schemas.microsoft.com/office/powerpoint/2010/main" val="4114593424"/>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el 4">
    <p:spTree>
      <p:nvGrpSpPr>
        <p:cNvPr id="1" name=""/>
        <p:cNvGrpSpPr/>
        <p:nvPr/>
      </p:nvGrpSpPr>
      <p:grpSpPr>
        <a:xfrm>
          <a:off x="0" y="0"/>
          <a:ext cx="0" cy="0"/>
          <a:chOff x="0" y="0"/>
          <a:chExt cx="0" cy="0"/>
        </a:xfrm>
      </p:grpSpPr>
      <p:sp>
        <p:nvSpPr>
          <p:cNvPr id="14" name="Rechteck 13"/>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5123" name="Picture 3" descr="C:\DATEN MB\PROJEKTE\DIVERSE\adesso\EINGANG\9_2_2010 CD neue Titelgestaltungen\Entwürfe alternative Titelseite Unternehmens-PPT Ordner\JPGS FÜR PPT MB\iStock_000001201636L#355762.jpg"/>
          <p:cNvPicPr>
            <a:picLocks noChangeAspect="1" noChangeArrowheads="1"/>
          </p:cNvPicPr>
          <p:nvPr userDrawn="1"/>
        </p:nvPicPr>
        <p:blipFill>
          <a:blip r:embed="rId2" cstate="print"/>
          <a:srcRect/>
          <a:stretch>
            <a:fillRect/>
          </a:stretch>
        </p:blipFill>
        <p:spPr bwMode="auto">
          <a:xfrm>
            <a:off x="0" y="1128409"/>
            <a:ext cx="9144000" cy="5729591"/>
          </a:xfrm>
          <a:prstGeom prst="rect">
            <a:avLst/>
          </a:prstGeom>
          <a:noFill/>
        </p:spPr>
      </p:pic>
      <p:pic>
        <p:nvPicPr>
          <p:cNvPr id="9" name="Picture 12" descr="adessoPPT_Logo_oben"/>
          <p:cNvPicPr>
            <a:picLocks noChangeAspect="1" noChangeArrowheads="1"/>
          </p:cNvPicPr>
          <p:nvPr userDrawn="1"/>
        </p:nvPicPr>
        <p:blipFill>
          <a:blip r:embed="rId3" cstate="print"/>
          <a:srcRect/>
          <a:stretch>
            <a:fillRect/>
          </a:stretch>
        </p:blipFill>
        <p:spPr bwMode="auto">
          <a:xfrm>
            <a:off x="6442075" y="1588"/>
            <a:ext cx="2701925" cy="1077912"/>
          </a:xfrm>
          <a:prstGeom prst="rect">
            <a:avLst/>
          </a:prstGeom>
          <a:noFill/>
          <a:ln w="9525">
            <a:noFill/>
            <a:miter lim="800000"/>
            <a:headEnd/>
            <a:tailEnd/>
          </a:ln>
        </p:spPr>
      </p:pic>
      <p:pic>
        <p:nvPicPr>
          <p:cNvPr id="13" name="Picture 31" descr="adessoPPT_BlaueLeiste_links"/>
          <p:cNvPicPr>
            <a:picLocks noChangeAspect="1" noChangeArrowheads="1"/>
          </p:cNvPicPr>
          <p:nvPr userDrawn="1"/>
        </p:nvPicPr>
        <p:blipFill>
          <a:blip r:embed="rId4" cstate="screen"/>
          <a:srcRect/>
          <a:stretch>
            <a:fillRect/>
          </a:stretch>
        </p:blipFill>
        <p:spPr bwMode="auto">
          <a:xfrm>
            <a:off x="0" y="1125538"/>
            <a:ext cx="179388" cy="5732462"/>
          </a:xfrm>
          <a:prstGeom prst="rect">
            <a:avLst/>
          </a:prstGeom>
          <a:noFill/>
          <a:ln w="9525">
            <a:noFill/>
            <a:miter lim="800000"/>
            <a:headEnd/>
            <a:tailEnd/>
          </a:ln>
        </p:spPr>
      </p:pic>
      <p:sp>
        <p:nvSpPr>
          <p:cNvPr id="10" name="Datumsplatzhalter 9"/>
          <p:cNvSpPr>
            <a:spLocks noGrp="1"/>
          </p:cNvSpPr>
          <p:nvPr>
            <p:ph type="dt" sz="half" idx="10"/>
          </p:nvPr>
        </p:nvSpPr>
        <p:spPr/>
        <p:txBody>
          <a:bodyPr/>
          <a:lstStyle>
            <a:lvl1pPr>
              <a:defRPr>
                <a:solidFill>
                  <a:schemeClr val="tx1"/>
                </a:solidFill>
              </a:defRPr>
            </a:lvl1pPr>
          </a:lstStyle>
          <a:p>
            <a:fld id="{C9B6FAFF-F878-4180-9796-13ECA333047D}" type="datetime1">
              <a:rPr lang="de-DE" smtClean="0"/>
              <a:t>03.11.2014</a:t>
            </a:fld>
            <a:endParaRPr lang="de-DE" dirty="0"/>
          </a:p>
        </p:txBody>
      </p:sp>
      <p:sp>
        <p:nvSpPr>
          <p:cNvPr id="12" name="Titel 1"/>
          <p:cNvSpPr>
            <a:spLocks noGrp="1"/>
          </p:cNvSpPr>
          <p:nvPr>
            <p:ph type="ctrTitle" hasCustomPrompt="1"/>
          </p:nvPr>
        </p:nvSpPr>
        <p:spPr>
          <a:xfrm>
            <a:off x="531131" y="1928802"/>
            <a:ext cx="8433482" cy="443646"/>
          </a:xfrm>
          <a:effectLst/>
        </p:spPr>
        <p:txBody>
          <a:bodyPr/>
          <a:lstStyle>
            <a:lvl1pPr>
              <a:defRPr sz="3000" baseline="0">
                <a:solidFill>
                  <a:schemeClr val="tx1"/>
                </a:solidFill>
              </a:defRPr>
            </a:lvl1pPr>
          </a:lstStyle>
          <a:p>
            <a:r>
              <a:rPr lang="de-DE" dirty="0" smtClean="0"/>
              <a:t>Titel der Präsentation (Arial, 30pt normal)</a:t>
            </a:r>
            <a:endParaRPr lang="de-DE" dirty="0"/>
          </a:p>
        </p:txBody>
      </p:sp>
      <p:sp>
        <p:nvSpPr>
          <p:cNvPr id="16" name="Untertitel 2"/>
          <p:cNvSpPr>
            <a:spLocks noGrp="1"/>
          </p:cNvSpPr>
          <p:nvPr>
            <p:ph type="subTitle" idx="1" hasCustomPrompt="1"/>
          </p:nvPr>
        </p:nvSpPr>
        <p:spPr>
          <a:xfrm>
            <a:off x="535333" y="2532743"/>
            <a:ext cx="8429279" cy="2570320"/>
          </a:xfrm>
          <a:effectLst/>
        </p:spPr>
        <p:txBody>
          <a:bodyPr>
            <a:noAutofit/>
          </a:bodyPr>
          <a:lstStyle>
            <a:lvl1pPr marL="0" indent="0" algn="l">
              <a:buNone/>
              <a:defRPr b="1">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dirty="0" smtClean="0"/>
              <a:t>Untertitel (Arial, 18pt fett)</a:t>
            </a:r>
          </a:p>
          <a:p>
            <a:endParaRPr lang="de-DE" dirty="0" smtClean="0"/>
          </a:p>
          <a:p>
            <a:r>
              <a:rPr lang="de-DE" dirty="0" smtClean="0"/>
              <a:t>Vortragender</a:t>
            </a:r>
            <a:endParaRPr lang="de-DE" dirty="0"/>
          </a:p>
        </p:txBody>
      </p:sp>
    </p:spTree>
    <p:extLst>
      <p:ext uri="{BB962C8B-B14F-4D97-AF65-F5344CB8AC3E}">
        <p14:creationId xmlns:p14="http://schemas.microsoft.com/office/powerpoint/2010/main" val="4378684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el 5">
    <p:spTree>
      <p:nvGrpSpPr>
        <p:cNvPr id="1" name=""/>
        <p:cNvGrpSpPr/>
        <p:nvPr/>
      </p:nvGrpSpPr>
      <p:grpSpPr>
        <a:xfrm>
          <a:off x="0" y="0"/>
          <a:ext cx="0" cy="0"/>
          <a:chOff x="0" y="0"/>
          <a:chExt cx="0" cy="0"/>
        </a:xfrm>
      </p:grpSpPr>
      <p:sp>
        <p:nvSpPr>
          <p:cNvPr id="14" name="Rechteck 13"/>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6146" name="Picture 2" descr="C:\DATEN MB\PROJEKTE\DIVERSE\adesso\EINGANG\9_2_2010 CD neue Titelgestaltungen\Entwürfe alternative Titelseite Unternehmens-PPT Ordner\JPGS FÜR PPT MB\Fotosearch_k1751713_Retusche.jpg"/>
          <p:cNvPicPr>
            <a:picLocks noChangeAspect="1" noChangeArrowheads="1"/>
          </p:cNvPicPr>
          <p:nvPr userDrawn="1"/>
        </p:nvPicPr>
        <p:blipFill>
          <a:blip r:embed="rId2" cstate="print"/>
          <a:srcRect/>
          <a:stretch>
            <a:fillRect/>
          </a:stretch>
        </p:blipFill>
        <p:spPr bwMode="auto">
          <a:xfrm>
            <a:off x="0" y="1125538"/>
            <a:ext cx="9144000" cy="5732462"/>
          </a:xfrm>
          <a:prstGeom prst="rect">
            <a:avLst/>
          </a:prstGeom>
          <a:noFill/>
        </p:spPr>
      </p:pic>
      <p:pic>
        <p:nvPicPr>
          <p:cNvPr id="9" name="Picture 12" descr="adessoPPT_Logo_oben"/>
          <p:cNvPicPr>
            <a:picLocks noChangeAspect="1" noChangeArrowheads="1"/>
          </p:cNvPicPr>
          <p:nvPr userDrawn="1"/>
        </p:nvPicPr>
        <p:blipFill>
          <a:blip r:embed="rId3" cstate="print"/>
          <a:srcRect/>
          <a:stretch>
            <a:fillRect/>
          </a:stretch>
        </p:blipFill>
        <p:spPr bwMode="auto">
          <a:xfrm>
            <a:off x="6442075" y="1588"/>
            <a:ext cx="2701925" cy="1077912"/>
          </a:xfrm>
          <a:prstGeom prst="rect">
            <a:avLst/>
          </a:prstGeom>
          <a:noFill/>
          <a:ln w="9525">
            <a:noFill/>
            <a:miter lim="800000"/>
            <a:headEnd/>
            <a:tailEnd/>
          </a:ln>
        </p:spPr>
      </p:pic>
      <p:pic>
        <p:nvPicPr>
          <p:cNvPr id="13" name="Picture 31" descr="adessoPPT_BlaueLeiste_links"/>
          <p:cNvPicPr>
            <a:picLocks noChangeAspect="1" noChangeArrowheads="1"/>
          </p:cNvPicPr>
          <p:nvPr userDrawn="1"/>
        </p:nvPicPr>
        <p:blipFill>
          <a:blip r:embed="rId4" cstate="screen"/>
          <a:srcRect/>
          <a:stretch>
            <a:fillRect/>
          </a:stretch>
        </p:blipFill>
        <p:spPr bwMode="auto">
          <a:xfrm>
            <a:off x="0" y="1125538"/>
            <a:ext cx="179388" cy="5732462"/>
          </a:xfrm>
          <a:prstGeom prst="rect">
            <a:avLst/>
          </a:prstGeom>
          <a:noFill/>
          <a:ln w="9525">
            <a:noFill/>
            <a:miter lim="800000"/>
            <a:headEnd/>
            <a:tailEnd/>
          </a:ln>
        </p:spPr>
      </p:pic>
      <p:sp>
        <p:nvSpPr>
          <p:cNvPr id="10" name="Datumsplatzhalter 9"/>
          <p:cNvSpPr>
            <a:spLocks noGrp="1"/>
          </p:cNvSpPr>
          <p:nvPr>
            <p:ph type="dt" sz="half" idx="10"/>
          </p:nvPr>
        </p:nvSpPr>
        <p:spPr/>
        <p:txBody>
          <a:bodyPr/>
          <a:lstStyle>
            <a:lvl1pPr>
              <a:defRPr>
                <a:solidFill>
                  <a:schemeClr val="tx1"/>
                </a:solidFill>
              </a:defRPr>
            </a:lvl1pPr>
          </a:lstStyle>
          <a:p>
            <a:fld id="{1136EC94-A4E7-4428-91CC-F5DDCEB29618}" type="datetime1">
              <a:rPr lang="de-DE" smtClean="0"/>
              <a:t>03.11.2014</a:t>
            </a:fld>
            <a:endParaRPr lang="de-DE" dirty="0"/>
          </a:p>
        </p:txBody>
      </p:sp>
      <p:sp>
        <p:nvSpPr>
          <p:cNvPr id="12" name="Titel 1"/>
          <p:cNvSpPr>
            <a:spLocks noGrp="1"/>
          </p:cNvSpPr>
          <p:nvPr>
            <p:ph type="ctrTitle" hasCustomPrompt="1"/>
          </p:nvPr>
        </p:nvSpPr>
        <p:spPr>
          <a:xfrm>
            <a:off x="531131" y="1928802"/>
            <a:ext cx="8433482" cy="443646"/>
          </a:xfrm>
          <a:effectLst/>
        </p:spPr>
        <p:txBody>
          <a:bodyPr/>
          <a:lstStyle>
            <a:lvl1pPr>
              <a:defRPr sz="3000" baseline="0">
                <a:solidFill>
                  <a:schemeClr val="tx1"/>
                </a:solidFill>
              </a:defRPr>
            </a:lvl1pPr>
          </a:lstStyle>
          <a:p>
            <a:r>
              <a:rPr lang="de-DE" dirty="0" smtClean="0"/>
              <a:t>Titel der Präsentation (Arial, 30pt normal)</a:t>
            </a:r>
            <a:endParaRPr lang="de-DE" dirty="0"/>
          </a:p>
        </p:txBody>
      </p:sp>
      <p:sp>
        <p:nvSpPr>
          <p:cNvPr id="16" name="Untertitel 2"/>
          <p:cNvSpPr>
            <a:spLocks noGrp="1"/>
          </p:cNvSpPr>
          <p:nvPr>
            <p:ph type="subTitle" idx="1" hasCustomPrompt="1"/>
          </p:nvPr>
        </p:nvSpPr>
        <p:spPr>
          <a:xfrm>
            <a:off x="535333" y="2532743"/>
            <a:ext cx="8429279" cy="2570320"/>
          </a:xfrm>
          <a:effectLst/>
        </p:spPr>
        <p:txBody>
          <a:bodyPr>
            <a:noAutofit/>
          </a:bodyPr>
          <a:lstStyle>
            <a:lvl1pPr marL="0" indent="0" algn="l">
              <a:buNone/>
              <a:defRPr b="1">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dirty="0" smtClean="0"/>
              <a:t>Untertitel (Arial, 18pt fett)</a:t>
            </a:r>
          </a:p>
          <a:p>
            <a:endParaRPr lang="de-DE" dirty="0" smtClean="0"/>
          </a:p>
          <a:p>
            <a:r>
              <a:rPr lang="de-DE" dirty="0" smtClean="0"/>
              <a:t>Vortragender</a:t>
            </a:r>
            <a:endParaRPr lang="de-DE" dirty="0"/>
          </a:p>
        </p:txBody>
      </p:sp>
    </p:spTree>
    <p:extLst>
      <p:ext uri="{BB962C8B-B14F-4D97-AF65-F5344CB8AC3E}">
        <p14:creationId xmlns:p14="http://schemas.microsoft.com/office/powerpoint/2010/main" val="2322572092"/>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el 6">
    <p:spTree>
      <p:nvGrpSpPr>
        <p:cNvPr id="1" name=""/>
        <p:cNvGrpSpPr/>
        <p:nvPr/>
      </p:nvGrpSpPr>
      <p:grpSpPr>
        <a:xfrm>
          <a:off x="0" y="0"/>
          <a:ext cx="0" cy="0"/>
          <a:chOff x="0" y="0"/>
          <a:chExt cx="0" cy="0"/>
        </a:xfrm>
      </p:grpSpPr>
      <p:sp>
        <p:nvSpPr>
          <p:cNvPr id="14" name="Rechteck 13"/>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7170" name="Picture 2" descr="C:\DATEN MB\PROJEKTE\DIVERSE\adesso\EINGANG\9_2_2010 CD neue Titelgestaltungen\Entwürfe alternative Titelseite Unternehmens-PPT Ordner\JPGS FÜR PPT MB\Fotosearch_ar0731056#355E79.jpg"/>
          <p:cNvPicPr>
            <a:picLocks noChangeAspect="1" noChangeArrowheads="1"/>
          </p:cNvPicPr>
          <p:nvPr userDrawn="1"/>
        </p:nvPicPr>
        <p:blipFill>
          <a:blip r:embed="rId2" cstate="print"/>
          <a:srcRect/>
          <a:stretch>
            <a:fillRect/>
          </a:stretch>
        </p:blipFill>
        <p:spPr bwMode="auto">
          <a:xfrm>
            <a:off x="0" y="1125538"/>
            <a:ext cx="9144001" cy="5732462"/>
          </a:xfrm>
          <a:prstGeom prst="rect">
            <a:avLst/>
          </a:prstGeom>
          <a:noFill/>
        </p:spPr>
      </p:pic>
      <p:pic>
        <p:nvPicPr>
          <p:cNvPr id="9" name="Picture 12" descr="adessoPPT_Logo_oben"/>
          <p:cNvPicPr>
            <a:picLocks noChangeAspect="1" noChangeArrowheads="1"/>
          </p:cNvPicPr>
          <p:nvPr userDrawn="1"/>
        </p:nvPicPr>
        <p:blipFill>
          <a:blip r:embed="rId3" cstate="print"/>
          <a:srcRect/>
          <a:stretch>
            <a:fillRect/>
          </a:stretch>
        </p:blipFill>
        <p:spPr bwMode="auto">
          <a:xfrm>
            <a:off x="6442075" y="1588"/>
            <a:ext cx="2701925" cy="1077912"/>
          </a:xfrm>
          <a:prstGeom prst="rect">
            <a:avLst/>
          </a:prstGeom>
          <a:noFill/>
          <a:ln w="9525">
            <a:noFill/>
            <a:miter lim="800000"/>
            <a:headEnd/>
            <a:tailEnd/>
          </a:ln>
        </p:spPr>
      </p:pic>
      <p:pic>
        <p:nvPicPr>
          <p:cNvPr id="13" name="Picture 31" descr="adessoPPT_BlaueLeiste_links"/>
          <p:cNvPicPr>
            <a:picLocks noChangeAspect="1" noChangeArrowheads="1"/>
          </p:cNvPicPr>
          <p:nvPr userDrawn="1"/>
        </p:nvPicPr>
        <p:blipFill>
          <a:blip r:embed="rId4" cstate="screen"/>
          <a:srcRect/>
          <a:stretch>
            <a:fillRect/>
          </a:stretch>
        </p:blipFill>
        <p:spPr bwMode="auto">
          <a:xfrm>
            <a:off x="0" y="1125538"/>
            <a:ext cx="179388" cy="5732462"/>
          </a:xfrm>
          <a:prstGeom prst="rect">
            <a:avLst/>
          </a:prstGeom>
          <a:noFill/>
          <a:ln w="9525">
            <a:noFill/>
            <a:miter lim="800000"/>
            <a:headEnd/>
            <a:tailEnd/>
          </a:ln>
        </p:spPr>
      </p:pic>
      <p:sp>
        <p:nvSpPr>
          <p:cNvPr id="10" name="Datumsplatzhalter 9"/>
          <p:cNvSpPr>
            <a:spLocks noGrp="1"/>
          </p:cNvSpPr>
          <p:nvPr>
            <p:ph type="dt" sz="half" idx="10"/>
          </p:nvPr>
        </p:nvSpPr>
        <p:spPr>
          <a:xfrm>
            <a:off x="542837" y="6429396"/>
            <a:ext cx="815442" cy="365125"/>
          </a:xfrm>
        </p:spPr>
        <p:txBody>
          <a:bodyPr/>
          <a:lstStyle>
            <a:lvl1pPr>
              <a:defRPr>
                <a:solidFill>
                  <a:schemeClr val="bg1"/>
                </a:solidFill>
              </a:defRPr>
            </a:lvl1pPr>
          </a:lstStyle>
          <a:p>
            <a:fld id="{721150E0-BFB9-4E59-A727-DA463BED7BA0}" type="datetime1">
              <a:rPr lang="de-DE" smtClean="0"/>
              <a:t>03.11.2014</a:t>
            </a:fld>
            <a:endParaRPr lang="de-DE" dirty="0"/>
          </a:p>
        </p:txBody>
      </p:sp>
      <p:sp>
        <p:nvSpPr>
          <p:cNvPr id="12" name="Titel 1"/>
          <p:cNvSpPr>
            <a:spLocks noGrp="1"/>
          </p:cNvSpPr>
          <p:nvPr>
            <p:ph type="ctrTitle" hasCustomPrompt="1"/>
          </p:nvPr>
        </p:nvSpPr>
        <p:spPr>
          <a:xfrm>
            <a:off x="541848" y="1928802"/>
            <a:ext cx="8433482" cy="443646"/>
          </a:xfrm>
          <a:effectLst/>
        </p:spPr>
        <p:txBody>
          <a:bodyPr/>
          <a:lstStyle>
            <a:lvl1pPr>
              <a:defRPr sz="3000" baseline="0">
                <a:solidFill>
                  <a:schemeClr val="bg1"/>
                </a:solidFill>
              </a:defRPr>
            </a:lvl1pPr>
          </a:lstStyle>
          <a:p>
            <a:r>
              <a:rPr lang="de-DE" dirty="0" smtClean="0"/>
              <a:t>Titel der Präsentation (Arial, 30pt normal)</a:t>
            </a:r>
            <a:endParaRPr lang="de-DE" dirty="0"/>
          </a:p>
        </p:txBody>
      </p:sp>
      <p:sp>
        <p:nvSpPr>
          <p:cNvPr id="16" name="Untertitel 2"/>
          <p:cNvSpPr>
            <a:spLocks noGrp="1"/>
          </p:cNvSpPr>
          <p:nvPr>
            <p:ph type="subTitle" idx="1" hasCustomPrompt="1"/>
          </p:nvPr>
        </p:nvSpPr>
        <p:spPr>
          <a:xfrm>
            <a:off x="546050" y="2532743"/>
            <a:ext cx="8429279" cy="2570320"/>
          </a:xfrm>
          <a:effectLst/>
        </p:spPr>
        <p:txBody>
          <a:bodyPr>
            <a:noAutofit/>
          </a:bodyPr>
          <a:lstStyle>
            <a:lvl1pPr marL="0" indent="0" algn="l">
              <a:buNone/>
              <a:defRPr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dirty="0" smtClean="0"/>
              <a:t>Untertitel (Arial, 18pt fett)</a:t>
            </a:r>
          </a:p>
          <a:p>
            <a:endParaRPr lang="de-DE" dirty="0" smtClean="0"/>
          </a:p>
          <a:p>
            <a:r>
              <a:rPr lang="de-DE" dirty="0" smtClean="0"/>
              <a:t>Vortragender</a:t>
            </a:r>
            <a:endParaRPr lang="de-DE" dirty="0"/>
          </a:p>
        </p:txBody>
      </p:sp>
    </p:spTree>
    <p:extLst>
      <p:ext uri="{BB962C8B-B14F-4D97-AF65-F5344CB8AC3E}">
        <p14:creationId xmlns:p14="http://schemas.microsoft.com/office/powerpoint/2010/main" val="27486564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el 7">
    <p:spTree>
      <p:nvGrpSpPr>
        <p:cNvPr id="1" name=""/>
        <p:cNvGrpSpPr/>
        <p:nvPr/>
      </p:nvGrpSpPr>
      <p:grpSpPr>
        <a:xfrm>
          <a:off x="0" y="0"/>
          <a:ext cx="0" cy="0"/>
          <a:chOff x="0" y="0"/>
          <a:chExt cx="0" cy="0"/>
        </a:xfrm>
      </p:grpSpPr>
      <p:sp>
        <p:nvSpPr>
          <p:cNvPr id="14" name="Rechteck 13"/>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8194" name="Picture 2" descr="C:\DATEN MB\PROJEKTE\DIVERSE\adesso\EINGANG\9_2_2010 CD neue Titelgestaltungen\Entwürfe alternative Titelseite Unternehmens-PPT Ordner\JPGS FÜR PPT MB\Fotosearch_k1750572.jpg"/>
          <p:cNvPicPr>
            <a:picLocks noChangeAspect="1" noChangeArrowheads="1"/>
          </p:cNvPicPr>
          <p:nvPr userDrawn="1"/>
        </p:nvPicPr>
        <p:blipFill>
          <a:blip r:embed="rId2" cstate="screen"/>
          <a:srcRect/>
          <a:stretch>
            <a:fillRect/>
          </a:stretch>
        </p:blipFill>
        <p:spPr bwMode="auto">
          <a:xfrm>
            <a:off x="0" y="1125538"/>
            <a:ext cx="9144000" cy="5732462"/>
          </a:xfrm>
          <a:prstGeom prst="rect">
            <a:avLst/>
          </a:prstGeom>
          <a:noFill/>
        </p:spPr>
      </p:pic>
      <p:pic>
        <p:nvPicPr>
          <p:cNvPr id="9" name="Picture 12" descr="adessoPPT_Logo_oben"/>
          <p:cNvPicPr>
            <a:picLocks noChangeAspect="1" noChangeArrowheads="1"/>
          </p:cNvPicPr>
          <p:nvPr userDrawn="1"/>
        </p:nvPicPr>
        <p:blipFill>
          <a:blip r:embed="rId3" cstate="print"/>
          <a:srcRect/>
          <a:stretch>
            <a:fillRect/>
          </a:stretch>
        </p:blipFill>
        <p:spPr bwMode="auto">
          <a:xfrm>
            <a:off x="6442075" y="1588"/>
            <a:ext cx="2701925" cy="1077912"/>
          </a:xfrm>
          <a:prstGeom prst="rect">
            <a:avLst/>
          </a:prstGeom>
          <a:noFill/>
          <a:ln w="9525">
            <a:noFill/>
            <a:miter lim="800000"/>
            <a:headEnd/>
            <a:tailEnd/>
          </a:ln>
        </p:spPr>
      </p:pic>
      <p:pic>
        <p:nvPicPr>
          <p:cNvPr id="13" name="Picture 31" descr="adessoPPT_BlaueLeiste_links"/>
          <p:cNvPicPr>
            <a:picLocks noChangeAspect="1" noChangeArrowheads="1"/>
          </p:cNvPicPr>
          <p:nvPr userDrawn="1"/>
        </p:nvPicPr>
        <p:blipFill>
          <a:blip r:embed="rId4" cstate="screen"/>
          <a:srcRect/>
          <a:stretch>
            <a:fillRect/>
          </a:stretch>
        </p:blipFill>
        <p:spPr bwMode="auto">
          <a:xfrm>
            <a:off x="0" y="1125538"/>
            <a:ext cx="179388" cy="5732462"/>
          </a:xfrm>
          <a:prstGeom prst="rect">
            <a:avLst/>
          </a:prstGeom>
          <a:noFill/>
          <a:ln w="9525">
            <a:noFill/>
            <a:miter lim="800000"/>
            <a:headEnd/>
            <a:tailEnd/>
          </a:ln>
        </p:spPr>
      </p:pic>
      <p:sp>
        <p:nvSpPr>
          <p:cNvPr id="10" name="Datumsplatzhalter 9"/>
          <p:cNvSpPr>
            <a:spLocks noGrp="1"/>
          </p:cNvSpPr>
          <p:nvPr>
            <p:ph type="dt" sz="half" idx="10"/>
          </p:nvPr>
        </p:nvSpPr>
        <p:spPr/>
        <p:txBody>
          <a:bodyPr/>
          <a:lstStyle>
            <a:lvl1pPr>
              <a:defRPr>
                <a:solidFill>
                  <a:schemeClr val="tx1"/>
                </a:solidFill>
              </a:defRPr>
            </a:lvl1pPr>
          </a:lstStyle>
          <a:p>
            <a:fld id="{EDA2320F-C452-45FA-825C-53C826578750}" type="datetime1">
              <a:rPr lang="de-DE" smtClean="0"/>
              <a:t>03.11.2014</a:t>
            </a:fld>
            <a:endParaRPr lang="de-DE" dirty="0"/>
          </a:p>
        </p:txBody>
      </p:sp>
      <p:sp>
        <p:nvSpPr>
          <p:cNvPr id="12" name="Titel 1"/>
          <p:cNvSpPr>
            <a:spLocks noGrp="1"/>
          </p:cNvSpPr>
          <p:nvPr>
            <p:ph type="ctrTitle" hasCustomPrompt="1"/>
          </p:nvPr>
        </p:nvSpPr>
        <p:spPr>
          <a:xfrm>
            <a:off x="531131" y="1928802"/>
            <a:ext cx="8433482" cy="443646"/>
          </a:xfrm>
          <a:effectLst/>
        </p:spPr>
        <p:txBody>
          <a:bodyPr/>
          <a:lstStyle>
            <a:lvl1pPr>
              <a:defRPr sz="3000" baseline="0">
                <a:solidFill>
                  <a:schemeClr val="tx1"/>
                </a:solidFill>
              </a:defRPr>
            </a:lvl1pPr>
          </a:lstStyle>
          <a:p>
            <a:r>
              <a:rPr lang="de-DE" dirty="0" smtClean="0"/>
              <a:t>Titel der Präsentation (Arial, 30pt normal)</a:t>
            </a:r>
            <a:endParaRPr lang="de-DE" dirty="0"/>
          </a:p>
        </p:txBody>
      </p:sp>
      <p:sp>
        <p:nvSpPr>
          <p:cNvPr id="16" name="Untertitel 2"/>
          <p:cNvSpPr>
            <a:spLocks noGrp="1"/>
          </p:cNvSpPr>
          <p:nvPr>
            <p:ph type="subTitle" idx="1" hasCustomPrompt="1"/>
          </p:nvPr>
        </p:nvSpPr>
        <p:spPr>
          <a:xfrm>
            <a:off x="535333" y="2532743"/>
            <a:ext cx="8429279" cy="2570320"/>
          </a:xfrm>
          <a:effectLst/>
        </p:spPr>
        <p:txBody>
          <a:bodyPr>
            <a:noAutofit/>
          </a:bodyPr>
          <a:lstStyle>
            <a:lvl1pPr marL="0" indent="0" algn="l">
              <a:buNone/>
              <a:defRPr b="1">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dirty="0" smtClean="0"/>
              <a:t>Untertitel (Arial, 18pt fett)</a:t>
            </a:r>
          </a:p>
          <a:p>
            <a:endParaRPr lang="de-DE" dirty="0" smtClean="0"/>
          </a:p>
          <a:p>
            <a:r>
              <a:rPr lang="de-DE" dirty="0" smtClean="0"/>
              <a:t>Vortragender</a:t>
            </a:r>
            <a:endParaRPr lang="de-DE" dirty="0"/>
          </a:p>
        </p:txBody>
      </p:sp>
    </p:spTree>
    <p:extLst>
      <p:ext uri="{BB962C8B-B14F-4D97-AF65-F5344CB8AC3E}">
        <p14:creationId xmlns:p14="http://schemas.microsoft.com/office/powerpoint/2010/main" val="16263489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el Version Ende der Präsentation">
    <p:spTree>
      <p:nvGrpSpPr>
        <p:cNvPr id="1" name=""/>
        <p:cNvGrpSpPr/>
        <p:nvPr/>
      </p:nvGrpSpPr>
      <p:grpSpPr>
        <a:xfrm>
          <a:off x="0" y="0"/>
          <a:ext cx="0" cy="0"/>
          <a:chOff x="0" y="0"/>
          <a:chExt cx="0" cy="0"/>
        </a:xfrm>
      </p:grpSpPr>
      <p:sp>
        <p:nvSpPr>
          <p:cNvPr id="12" name="Rechteck 11"/>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026" name="Picture 2" descr="C:\DATEN MB\PROJEKTE\DIVERSE\adesso\ÜBERARBEITUNG\TEMPLATE\Warmgrey hell.jpg"/>
          <p:cNvPicPr>
            <a:picLocks noChangeAspect="1" noChangeArrowheads="1"/>
          </p:cNvPicPr>
          <p:nvPr userDrawn="1"/>
        </p:nvPicPr>
        <p:blipFill>
          <a:blip r:embed="rId2" cstate="print"/>
          <a:srcRect/>
          <a:stretch>
            <a:fillRect/>
          </a:stretch>
        </p:blipFill>
        <p:spPr bwMode="auto">
          <a:xfrm>
            <a:off x="0" y="1129042"/>
            <a:ext cx="9144000" cy="5728958"/>
          </a:xfrm>
          <a:prstGeom prst="rect">
            <a:avLst/>
          </a:prstGeom>
          <a:noFill/>
        </p:spPr>
      </p:pic>
      <p:sp>
        <p:nvSpPr>
          <p:cNvPr id="2" name="Titel 1"/>
          <p:cNvSpPr>
            <a:spLocks noGrp="1"/>
          </p:cNvSpPr>
          <p:nvPr>
            <p:ph type="ctrTitle"/>
          </p:nvPr>
        </p:nvSpPr>
        <p:spPr>
          <a:xfrm>
            <a:off x="539749" y="2637059"/>
            <a:ext cx="8424863" cy="1324777"/>
          </a:xfrm>
        </p:spPr>
        <p:txBody>
          <a:bodyPr/>
          <a:lstStyle>
            <a:lvl1pPr>
              <a:defRPr sz="3000" b="0">
                <a:solidFill>
                  <a:schemeClr val="tx1"/>
                </a:solidFill>
              </a:defRPr>
            </a:lvl1pPr>
          </a:lstStyle>
          <a:p>
            <a:r>
              <a:rPr lang="de-DE" smtClean="0"/>
              <a:t>Titelmasterformat durch Klicken bearbeiten</a:t>
            </a:r>
            <a:endParaRPr lang="de-DE" dirty="0"/>
          </a:p>
        </p:txBody>
      </p:sp>
      <p:sp>
        <p:nvSpPr>
          <p:cNvPr id="3" name="Untertitel 2"/>
          <p:cNvSpPr>
            <a:spLocks noGrp="1"/>
          </p:cNvSpPr>
          <p:nvPr>
            <p:ph type="subTitle" idx="1"/>
          </p:nvPr>
        </p:nvSpPr>
        <p:spPr>
          <a:xfrm>
            <a:off x="528401" y="5450697"/>
            <a:ext cx="8436212" cy="621509"/>
          </a:xfrm>
        </p:spPr>
        <p:txBody>
          <a:bodyPr>
            <a:noAutofit/>
          </a:bodyPr>
          <a:lstStyle>
            <a:lvl1pPr marL="0" indent="0" algn="l">
              <a:buNone/>
              <a:defRPr b="1">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dirty="0"/>
          </a:p>
        </p:txBody>
      </p:sp>
      <p:pic>
        <p:nvPicPr>
          <p:cNvPr id="9" name="Picture 21" descr="adessoPPT_Logo_oben"/>
          <p:cNvPicPr>
            <a:picLocks noChangeAspect="1" noChangeArrowheads="1"/>
          </p:cNvPicPr>
          <p:nvPr userDrawn="1"/>
        </p:nvPicPr>
        <p:blipFill>
          <a:blip r:embed="rId3" cstate="print"/>
          <a:srcRect/>
          <a:stretch>
            <a:fillRect/>
          </a:stretch>
        </p:blipFill>
        <p:spPr bwMode="auto">
          <a:xfrm>
            <a:off x="6442075" y="1588"/>
            <a:ext cx="2701925" cy="1077912"/>
          </a:xfrm>
          <a:prstGeom prst="rect">
            <a:avLst/>
          </a:prstGeom>
          <a:noFill/>
          <a:ln w="9525">
            <a:noFill/>
            <a:miter lim="800000"/>
            <a:headEnd/>
            <a:tailEnd/>
          </a:ln>
        </p:spPr>
      </p:pic>
      <p:pic>
        <p:nvPicPr>
          <p:cNvPr id="10" name="Picture 31" descr="adessoPPT_BlaueLeiste_links"/>
          <p:cNvPicPr>
            <a:picLocks noChangeAspect="1" noChangeArrowheads="1"/>
          </p:cNvPicPr>
          <p:nvPr userDrawn="1"/>
        </p:nvPicPr>
        <p:blipFill>
          <a:blip r:embed="rId4" cstate="screen"/>
          <a:srcRect/>
          <a:stretch>
            <a:fillRect/>
          </a:stretch>
        </p:blipFill>
        <p:spPr bwMode="auto">
          <a:xfrm>
            <a:off x="0" y="1125538"/>
            <a:ext cx="179388" cy="5732462"/>
          </a:xfrm>
          <a:prstGeom prst="rect">
            <a:avLst/>
          </a:prstGeom>
          <a:noFill/>
          <a:ln w="9525">
            <a:noFill/>
            <a:miter lim="800000"/>
            <a:headEnd/>
            <a:tailEnd/>
          </a:ln>
        </p:spPr>
      </p:pic>
    </p:spTree>
    <p:extLst>
      <p:ext uri="{BB962C8B-B14F-4D97-AF65-F5344CB8AC3E}">
        <p14:creationId xmlns:p14="http://schemas.microsoft.com/office/powerpoint/2010/main" val="4078682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HL +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hasCustomPrompt="1"/>
          </p:nvPr>
        </p:nvSpPr>
        <p:spPr>
          <a:xfrm>
            <a:off x="541847" y="1125538"/>
            <a:ext cx="8422765" cy="4895850"/>
          </a:xfrm>
        </p:spPr>
        <p:txBody>
          <a:bodyPr/>
          <a:lstStyle>
            <a:lvl1pPr marL="268288" indent="-268288">
              <a:defRPr/>
            </a:lvl1pPr>
          </a:lstStyle>
          <a:p>
            <a:pPr lvl="0"/>
            <a:r>
              <a:rPr lang="de-DE" dirty="0" smtClean="0"/>
              <a:t>Erste Ebene</a:t>
            </a:r>
          </a:p>
          <a:p>
            <a:pPr lvl="1"/>
            <a:r>
              <a:rPr lang="de-DE" dirty="0" smtClean="0"/>
              <a:t>Zweite Ebene</a:t>
            </a:r>
          </a:p>
          <a:p>
            <a:pPr lvl="2"/>
            <a:r>
              <a:rPr lang="de-DE" dirty="0" smtClean="0"/>
              <a:t>Dritte Ebene</a:t>
            </a:r>
          </a:p>
        </p:txBody>
      </p:sp>
      <p:sp>
        <p:nvSpPr>
          <p:cNvPr id="4" name="Datumsplatzhalter 3"/>
          <p:cNvSpPr>
            <a:spLocks noGrp="1"/>
          </p:cNvSpPr>
          <p:nvPr>
            <p:ph type="dt" sz="half" idx="10"/>
          </p:nvPr>
        </p:nvSpPr>
        <p:spPr/>
        <p:txBody>
          <a:bodyPr/>
          <a:lstStyle/>
          <a:p>
            <a:fld id="{19119828-C9E4-419B-97A5-7765CFC09588}" type="datetime1">
              <a:rPr lang="de-DE" smtClean="0"/>
              <a:t>03.11.2014</a:t>
            </a:fld>
            <a:endParaRPr lang="de-DE"/>
          </a:p>
        </p:txBody>
      </p:sp>
      <p:sp>
        <p:nvSpPr>
          <p:cNvPr id="5" name="Fußzeilenplatzhalter 4"/>
          <p:cNvSpPr>
            <a:spLocks noGrp="1"/>
          </p:cNvSpPr>
          <p:nvPr>
            <p:ph type="ftr" sz="quarter" idx="11"/>
          </p:nvPr>
        </p:nvSpPr>
        <p:spPr>
          <a:xfrm>
            <a:off x="1895112" y="6429396"/>
            <a:ext cx="6034474" cy="365125"/>
          </a:xfrm>
        </p:spPr>
        <p:txBody>
          <a:bodyPr/>
          <a:lstStyle/>
          <a:p>
            <a:r>
              <a:rPr lang="de-DE" smtClean="0"/>
              <a:t>Coaching Agilität im Projekt Spirit</a:t>
            </a:r>
            <a:endParaRPr lang="de-DE" dirty="0"/>
          </a:p>
        </p:txBody>
      </p:sp>
      <p:sp>
        <p:nvSpPr>
          <p:cNvPr id="6" name="Foliennummernplatzhalter 5"/>
          <p:cNvSpPr>
            <a:spLocks noGrp="1"/>
          </p:cNvSpPr>
          <p:nvPr>
            <p:ph type="sldNum" sz="quarter" idx="12"/>
          </p:nvPr>
        </p:nvSpPr>
        <p:spPr/>
        <p:txBody>
          <a:bodyPr/>
          <a:lstStyle/>
          <a:p>
            <a:fld id="{4903BD85-9D3F-4103-89E5-2FC5446601FE}" type="slidenum">
              <a:rPr lang="de-DE" smtClean="0"/>
              <a:pPr/>
              <a:t>‹Nr.›</a:t>
            </a:fld>
            <a:endParaRPr lang="de-DE"/>
          </a:p>
        </p:txBody>
      </p:sp>
    </p:spTree>
    <p:extLst>
      <p:ext uri="{BB962C8B-B14F-4D97-AF65-F5344CB8AC3E}">
        <p14:creationId xmlns:p14="http://schemas.microsoft.com/office/powerpoint/2010/main" val="36047937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Version Ende der Präsentation">
    <p:spTree>
      <p:nvGrpSpPr>
        <p:cNvPr id="1" name=""/>
        <p:cNvGrpSpPr/>
        <p:nvPr/>
      </p:nvGrpSpPr>
      <p:grpSpPr>
        <a:xfrm>
          <a:off x="0" y="0"/>
          <a:ext cx="0" cy="0"/>
          <a:chOff x="0" y="0"/>
          <a:chExt cx="0" cy="0"/>
        </a:xfrm>
      </p:grpSpPr>
      <p:sp>
        <p:nvSpPr>
          <p:cNvPr id="7" name="Rechteck 6"/>
          <p:cNvSpPr/>
          <p:nvPr userDrawn="1"/>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9" name="Picture 2" descr="C:\DATEN MB\PROJEKTE\DIVERSE\adesso\EINGANG\9_2_2010 CD neue Titelgestaltungen\Entwürfe alternative Titelseite Unternehmens-PPT Ordner\JPGS FÜR PPT MB\iStock_000006989537Large korr heller 30percent..jpg"/>
          <p:cNvPicPr>
            <a:picLocks noChangeAspect="1" noChangeArrowheads="1"/>
          </p:cNvPicPr>
          <p:nvPr userDrawn="1"/>
        </p:nvPicPr>
        <p:blipFill>
          <a:blip r:embed="rId2" cstate="print"/>
          <a:srcRect/>
          <a:stretch>
            <a:fillRect/>
          </a:stretch>
        </p:blipFill>
        <p:spPr bwMode="auto">
          <a:xfrm>
            <a:off x="0" y="1125538"/>
            <a:ext cx="9144000" cy="5732462"/>
          </a:xfrm>
          <a:prstGeom prst="rect">
            <a:avLst/>
          </a:prstGeom>
          <a:noFill/>
        </p:spPr>
      </p:pic>
      <p:pic>
        <p:nvPicPr>
          <p:cNvPr id="10" name="Picture 12" descr="adessoPPT_Logo_oben"/>
          <p:cNvPicPr>
            <a:picLocks noChangeAspect="1" noChangeArrowheads="1"/>
          </p:cNvPicPr>
          <p:nvPr userDrawn="1"/>
        </p:nvPicPr>
        <p:blipFill>
          <a:blip r:embed="rId3" cstate="print"/>
          <a:srcRect/>
          <a:stretch>
            <a:fillRect/>
          </a:stretch>
        </p:blipFill>
        <p:spPr bwMode="auto">
          <a:xfrm>
            <a:off x="6442075" y="1588"/>
            <a:ext cx="2701925" cy="1077912"/>
          </a:xfrm>
          <a:prstGeom prst="rect">
            <a:avLst/>
          </a:prstGeom>
          <a:noFill/>
          <a:ln w="9525">
            <a:noFill/>
            <a:miter lim="800000"/>
            <a:headEnd/>
            <a:tailEnd/>
          </a:ln>
        </p:spPr>
      </p:pic>
      <p:pic>
        <p:nvPicPr>
          <p:cNvPr id="11" name="Picture 31" descr="adessoPPT_BlaueLeiste_links"/>
          <p:cNvPicPr>
            <a:picLocks noChangeAspect="1" noChangeArrowheads="1"/>
          </p:cNvPicPr>
          <p:nvPr userDrawn="1"/>
        </p:nvPicPr>
        <p:blipFill>
          <a:blip r:embed="rId4" cstate="screen"/>
          <a:srcRect/>
          <a:stretch>
            <a:fillRect/>
          </a:stretch>
        </p:blipFill>
        <p:spPr bwMode="auto">
          <a:xfrm>
            <a:off x="0" y="1125538"/>
            <a:ext cx="179388" cy="5732462"/>
          </a:xfrm>
          <a:prstGeom prst="rect">
            <a:avLst/>
          </a:prstGeom>
          <a:noFill/>
          <a:ln w="9525">
            <a:noFill/>
            <a:miter lim="800000"/>
            <a:headEnd/>
            <a:tailEnd/>
          </a:ln>
        </p:spPr>
      </p:pic>
      <p:sp>
        <p:nvSpPr>
          <p:cNvPr id="13" name="Titel 1"/>
          <p:cNvSpPr>
            <a:spLocks noGrp="1"/>
          </p:cNvSpPr>
          <p:nvPr>
            <p:ph type="ctrTitle" hasCustomPrompt="1"/>
          </p:nvPr>
        </p:nvSpPr>
        <p:spPr>
          <a:xfrm>
            <a:off x="531131" y="1928802"/>
            <a:ext cx="8433482" cy="443646"/>
          </a:xfrm>
          <a:prstGeom prst="rect">
            <a:avLst/>
          </a:prstGeom>
          <a:effectLst/>
        </p:spPr>
        <p:txBody>
          <a:bodyPr/>
          <a:lstStyle>
            <a:lvl1pPr>
              <a:defRPr sz="3000" baseline="0">
                <a:solidFill>
                  <a:schemeClr val="tx1"/>
                </a:solidFill>
              </a:defRPr>
            </a:lvl1pPr>
          </a:lstStyle>
          <a:p>
            <a:r>
              <a:rPr lang="de-DE" dirty="0" smtClean="0"/>
              <a:t>Titel der Präsentation (Arial, 30pt normal)</a:t>
            </a:r>
            <a:endParaRPr lang="de-DE" dirty="0"/>
          </a:p>
        </p:txBody>
      </p:sp>
      <p:sp>
        <p:nvSpPr>
          <p:cNvPr id="14" name="Untertitel 2"/>
          <p:cNvSpPr>
            <a:spLocks noGrp="1"/>
          </p:cNvSpPr>
          <p:nvPr>
            <p:ph type="subTitle" idx="1" hasCustomPrompt="1"/>
          </p:nvPr>
        </p:nvSpPr>
        <p:spPr>
          <a:xfrm>
            <a:off x="535333" y="2532743"/>
            <a:ext cx="8429279" cy="2570320"/>
          </a:xfrm>
          <a:prstGeom prst="rect">
            <a:avLst/>
          </a:prstGeom>
          <a:effectLst/>
        </p:spPr>
        <p:txBody>
          <a:bodyPr>
            <a:noAutofit/>
          </a:bodyPr>
          <a:lstStyle>
            <a:lvl1pPr marL="0" indent="0" algn="l">
              <a:buNone/>
              <a:defRPr b="1">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dirty="0" smtClean="0"/>
              <a:t>Untertitel (Arial, 18pt fett)</a:t>
            </a:r>
          </a:p>
          <a:p>
            <a:endParaRPr lang="de-DE" dirty="0" smtClean="0"/>
          </a:p>
          <a:p>
            <a:r>
              <a:rPr lang="de-DE" dirty="0" smtClean="0"/>
              <a:t>Vortragender</a:t>
            </a:r>
            <a:endParaRPr lang="de-DE" dirty="0"/>
          </a:p>
        </p:txBody>
      </p:sp>
      <p:sp>
        <p:nvSpPr>
          <p:cNvPr id="15" name="Datumsplatzhalter 9"/>
          <p:cNvSpPr>
            <a:spLocks noGrp="1"/>
          </p:cNvSpPr>
          <p:nvPr>
            <p:ph type="dt" sz="half" idx="10"/>
          </p:nvPr>
        </p:nvSpPr>
        <p:spPr>
          <a:xfrm>
            <a:off x="541848" y="6429396"/>
            <a:ext cx="815442" cy="365125"/>
          </a:xfrm>
          <a:prstGeom prst="rect">
            <a:avLst/>
          </a:prstGeom>
        </p:spPr>
        <p:txBody>
          <a:bodyPr/>
          <a:lstStyle>
            <a:lvl1pPr>
              <a:defRPr>
                <a:solidFill>
                  <a:schemeClr val="bg1"/>
                </a:solidFill>
              </a:defRPr>
            </a:lvl1pPr>
          </a:lstStyle>
          <a:p>
            <a:fld id="{EAB8C2A2-C8AB-49FA-9B4C-3AABAA442511}" type="datetime1">
              <a:rPr lang="de-DE" smtClean="0"/>
              <a:t>03.11.2014</a:t>
            </a:fld>
            <a:endParaRPr lang="de-DE" dirty="0"/>
          </a:p>
        </p:txBody>
      </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HL + Inhalt 2/3">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dirty="0"/>
          </a:p>
        </p:txBody>
      </p:sp>
      <p:sp>
        <p:nvSpPr>
          <p:cNvPr id="3" name="Inhaltsplatzhalter 2"/>
          <p:cNvSpPr>
            <a:spLocks noGrp="1"/>
          </p:cNvSpPr>
          <p:nvPr>
            <p:ph idx="1" hasCustomPrompt="1"/>
          </p:nvPr>
        </p:nvSpPr>
        <p:spPr>
          <a:xfrm>
            <a:off x="541847" y="1125538"/>
            <a:ext cx="5758941" cy="4895850"/>
          </a:xfrm>
        </p:spPr>
        <p:txBody>
          <a:bodyPr/>
          <a:lstStyle>
            <a:lvl1pPr>
              <a:defRPr/>
            </a:lvl1pPr>
          </a:lstStyle>
          <a:p>
            <a:pPr lvl="0"/>
            <a:r>
              <a:rPr lang="de-DE" dirty="0" smtClean="0"/>
              <a:t>Erste Ebene</a:t>
            </a:r>
          </a:p>
          <a:p>
            <a:pPr lvl="1"/>
            <a:r>
              <a:rPr lang="de-DE" dirty="0" smtClean="0"/>
              <a:t>Zweite Ebene</a:t>
            </a:r>
          </a:p>
          <a:p>
            <a:pPr lvl="2"/>
            <a:r>
              <a:rPr lang="de-DE" dirty="0" smtClean="0"/>
              <a:t>Dritte Ebene</a:t>
            </a:r>
          </a:p>
        </p:txBody>
      </p:sp>
      <p:sp>
        <p:nvSpPr>
          <p:cNvPr id="4" name="Datumsplatzhalter 3"/>
          <p:cNvSpPr>
            <a:spLocks noGrp="1"/>
          </p:cNvSpPr>
          <p:nvPr>
            <p:ph type="dt" sz="half" idx="10"/>
          </p:nvPr>
        </p:nvSpPr>
        <p:spPr/>
        <p:txBody>
          <a:bodyPr/>
          <a:lstStyle/>
          <a:p>
            <a:fld id="{8E0C5B4B-C0D3-4EE6-97C5-72274C148EB2}" type="datetime1">
              <a:rPr lang="de-DE" smtClean="0"/>
              <a:t>03.11.2014</a:t>
            </a:fld>
            <a:endParaRPr lang="de-DE"/>
          </a:p>
        </p:txBody>
      </p:sp>
      <p:sp>
        <p:nvSpPr>
          <p:cNvPr id="5" name="Fußzeilenplatzhalter 4"/>
          <p:cNvSpPr>
            <a:spLocks noGrp="1"/>
          </p:cNvSpPr>
          <p:nvPr>
            <p:ph type="ftr" sz="quarter" idx="11"/>
          </p:nvPr>
        </p:nvSpPr>
        <p:spPr/>
        <p:txBody>
          <a:bodyPr/>
          <a:lstStyle/>
          <a:p>
            <a:r>
              <a:rPr lang="de-DE" smtClean="0"/>
              <a:t>Coaching Agilität im Projekt Spirit</a:t>
            </a:r>
            <a:endParaRPr lang="de-DE"/>
          </a:p>
        </p:txBody>
      </p:sp>
      <p:sp>
        <p:nvSpPr>
          <p:cNvPr id="6" name="Foliennummernplatzhalter 5"/>
          <p:cNvSpPr>
            <a:spLocks noGrp="1"/>
          </p:cNvSpPr>
          <p:nvPr>
            <p:ph type="sldNum" sz="quarter" idx="12"/>
          </p:nvPr>
        </p:nvSpPr>
        <p:spPr/>
        <p:txBody>
          <a:bodyPr/>
          <a:lstStyle/>
          <a:p>
            <a:fld id="{4903BD85-9D3F-4103-89E5-2FC5446601FE}" type="slidenum">
              <a:rPr lang="de-DE" smtClean="0"/>
              <a:pPr/>
              <a:t>‹Nr.›</a:t>
            </a:fld>
            <a:endParaRPr lang="de-DE"/>
          </a:p>
        </p:txBody>
      </p:sp>
    </p:spTree>
    <p:extLst>
      <p:ext uri="{BB962C8B-B14F-4D97-AF65-F5344CB8AC3E}">
        <p14:creationId xmlns:p14="http://schemas.microsoft.com/office/powerpoint/2010/main" val="22560757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HL + Inhalt 2/3 + Fläch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hasCustomPrompt="1"/>
          </p:nvPr>
        </p:nvSpPr>
        <p:spPr>
          <a:xfrm>
            <a:off x="541847" y="1125538"/>
            <a:ext cx="5758941" cy="4895850"/>
          </a:xfrm>
        </p:spPr>
        <p:txBody>
          <a:bodyPr/>
          <a:lstStyle>
            <a:lvl1pPr>
              <a:defRPr/>
            </a:lvl1pPr>
          </a:lstStyle>
          <a:p>
            <a:pPr lvl="0"/>
            <a:r>
              <a:rPr lang="de-DE" dirty="0" smtClean="0"/>
              <a:t>Erste Ebene</a:t>
            </a:r>
          </a:p>
          <a:p>
            <a:pPr lvl="1"/>
            <a:r>
              <a:rPr lang="de-DE" dirty="0" smtClean="0"/>
              <a:t>Zweite Ebene</a:t>
            </a:r>
          </a:p>
          <a:p>
            <a:pPr lvl="2"/>
            <a:r>
              <a:rPr lang="de-DE" dirty="0" smtClean="0"/>
              <a:t>Dritte Ebene</a:t>
            </a:r>
          </a:p>
        </p:txBody>
      </p:sp>
      <p:sp>
        <p:nvSpPr>
          <p:cNvPr id="4" name="Datumsplatzhalter 3"/>
          <p:cNvSpPr>
            <a:spLocks noGrp="1"/>
          </p:cNvSpPr>
          <p:nvPr>
            <p:ph type="dt" sz="half" idx="10"/>
          </p:nvPr>
        </p:nvSpPr>
        <p:spPr/>
        <p:txBody>
          <a:bodyPr/>
          <a:lstStyle/>
          <a:p>
            <a:fld id="{11FEDAB2-8BB6-41F0-98ED-8C876AC2CE36}" type="datetime1">
              <a:rPr lang="de-DE" smtClean="0"/>
              <a:t>03.11.2014</a:t>
            </a:fld>
            <a:endParaRPr lang="de-DE"/>
          </a:p>
        </p:txBody>
      </p:sp>
      <p:sp>
        <p:nvSpPr>
          <p:cNvPr id="5" name="Fußzeilenplatzhalter 4"/>
          <p:cNvSpPr>
            <a:spLocks noGrp="1"/>
          </p:cNvSpPr>
          <p:nvPr>
            <p:ph type="ftr" sz="quarter" idx="11"/>
          </p:nvPr>
        </p:nvSpPr>
        <p:spPr/>
        <p:txBody>
          <a:bodyPr/>
          <a:lstStyle/>
          <a:p>
            <a:r>
              <a:rPr lang="de-DE" smtClean="0"/>
              <a:t>Coaching Agilität im Projekt Spirit</a:t>
            </a:r>
            <a:endParaRPr lang="de-DE"/>
          </a:p>
        </p:txBody>
      </p:sp>
      <p:sp>
        <p:nvSpPr>
          <p:cNvPr id="6" name="Foliennummernplatzhalter 5"/>
          <p:cNvSpPr>
            <a:spLocks noGrp="1"/>
          </p:cNvSpPr>
          <p:nvPr>
            <p:ph type="sldNum" sz="quarter" idx="12"/>
          </p:nvPr>
        </p:nvSpPr>
        <p:spPr/>
        <p:txBody>
          <a:bodyPr/>
          <a:lstStyle/>
          <a:p>
            <a:fld id="{4903BD85-9D3F-4103-89E5-2FC5446601FE}" type="slidenum">
              <a:rPr lang="de-DE" smtClean="0"/>
              <a:pPr/>
              <a:t>‹Nr.›</a:t>
            </a:fld>
            <a:endParaRPr lang="de-DE"/>
          </a:p>
        </p:txBody>
      </p:sp>
      <p:sp>
        <p:nvSpPr>
          <p:cNvPr id="7" name="Rectangle 5"/>
          <p:cNvSpPr>
            <a:spLocks noChangeArrowheads="1"/>
          </p:cNvSpPr>
          <p:nvPr userDrawn="1"/>
        </p:nvSpPr>
        <p:spPr bwMode="auto">
          <a:xfrm>
            <a:off x="6443663" y="1125538"/>
            <a:ext cx="2519362" cy="4895850"/>
          </a:xfrm>
          <a:prstGeom prst="rect">
            <a:avLst/>
          </a:prstGeom>
          <a:solidFill>
            <a:schemeClr val="accent1">
              <a:alpha val="40000"/>
            </a:schemeClr>
          </a:solidFill>
          <a:ln w="38100" algn="ctr">
            <a:noFill/>
            <a:miter lim="800000"/>
            <a:headEnd/>
            <a:tailEnd/>
          </a:ln>
        </p:spPr>
        <p:txBody>
          <a:bodyPr wrap="none" lIns="90000" tIns="36000" rIns="90000" bIns="36000" anchor="ctr"/>
          <a:lstStyle/>
          <a:p>
            <a:endParaRPr lang="de-DE"/>
          </a:p>
        </p:txBody>
      </p:sp>
    </p:spTree>
    <p:extLst>
      <p:ext uri="{BB962C8B-B14F-4D97-AF65-F5344CB8AC3E}">
        <p14:creationId xmlns:p14="http://schemas.microsoft.com/office/powerpoint/2010/main" val="23796739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HL + Inhalt 2/3 + Fläche +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hasCustomPrompt="1"/>
          </p:nvPr>
        </p:nvSpPr>
        <p:spPr>
          <a:xfrm>
            <a:off x="541847" y="1125538"/>
            <a:ext cx="5758941" cy="4895850"/>
          </a:xfrm>
        </p:spPr>
        <p:txBody>
          <a:bodyPr/>
          <a:lstStyle>
            <a:lvl1pPr>
              <a:defRPr/>
            </a:lvl1pPr>
          </a:lstStyle>
          <a:p>
            <a:pPr lvl="0"/>
            <a:r>
              <a:rPr lang="de-DE" dirty="0" smtClean="0"/>
              <a:t>Erste Ebene</a:t>
            </a:r>
          </a:p>
          <a:p>
            <a:pPr lvl="1"/>
            <a:r>
              <a:rPr lang="de-DE" dirty="0" smtClean="0"/>
              <a:t>Zweite Ebene</a:t>
            </a:r>
          </a:p>
          <a:p>
            <a:pPr lvl="2"/>
            <a:r>
              <a:rPr lang="de-DE" dirty="0" smtClean="0"/>
              <a:t>Dritte Ebene</a:t>
            </a:r>
          </a:p>
        </p:txBody>
      </p:sp>
      <p:sp>
        <p:nvSpPr>
          <p:cNvPr id="4" name="Datumsplatzhalter 3"/>
          <p:cNvSpPr>
            <a:spLocks noGrp="1"/>
          </p:cNvSpPr>
          <p:nvPr>
            <p:ph type="dt" sz="half" idx="10"/>
          </p:nvPr>
        </p:nvSpPr>
        <p:spPr/>
        <p:txBody>
          <a:bodyPr/>
          <a:lstStyle/>
          <a:p>
            <a:fld id="{C4531F56-647B-4CDE-AF2B-2055A432DE79}" type="datetime1">
              <a:rPr lang="de-DE" smtClean="0"/>
              <a:t>03.11.2014</a:t>
            </a:fld>
            <a:endParaRPr lang="de-DE"/>
          </a:p>
        </p:txBody>
      </p:sp>
      <p:sp>
        <p:nvSpPr>
          <p:cNvPr id="5" name="Fußzeilenplatzhalter 4"/>
          <p:cNvSpPr>
            <a:spLocks noGrp="1"/>
          </p:cNvSpPr>
          <p:nvPr>
            <p:ph type="ftr" sz="quarter" idx="11"/>
          </p:nvPr>
        </p:nvSpPr>
        <p:spPr/>
        <p:txBody>
          <a:bodyPr/>
          <a:lstStyle/>
          <a:p>
            <a:r>
              <a:rPr lang="de-DE" smtClean="0"/>
              <a:t>Coaching Agilität im Projekt Spirit</a:t>
            </a:r>
            <a:endParaRPr lang="de-DE"/>
          </a:p>
        </p:txBody>
      </p:sp>
      <p:sp>
        <p:nvSpPr>
          <p:cNvPr id="6" name="Foliennummernplatzhalter 5"/>
          <p:cNvSpPr>
            <a:spLocks noGrp="1"/>
          </p:cNvSpPr>
          <p:nvPr>
            <p:ph type="sldNum" sz="quarter" idx="12"/>
          </p:nvPr>
        </p:nvSpPr>
        <p:spPr/>
        <p:txBody>
          <a:bodyPr/>
          <a:lstStyle/>
          <a:p>
            <a:fld id="{4903BD85-9D3F-4103-89E5-2FC5446601FE}" type="slidenum">
              <a:rPr lang="de-DE" smtClean="0"/>
              <a:pPr/>
              <a:t>‹Nr.›</a:t>
            </a:fld>
            <a:endParaRPr lang="de-DE"/>
          </a:p>
        </p:txBody>
      </p:sp>
      <p:sp>
        <p:nvSpPr>
          <p:cNvPr id="7" name="Rectangle 5"/>
          <p:cNvSpPr>
            <a:spLocks noChangeArrowheads="1"/>
          </p:cNvSpPr>
          <p:nvPr userDrawn="1"/>
        </p:nvSpPr>
        <p:spPr bwMode="auto">
          <a:xfrm>
            <a:off x="6443663" y="1125538"/>
            <a:ext cx="2519362" cy="4895850"/>
          </a:xfrm>
          <a:prstGeom prst="rect">
            <a:avLst/>
          </a:prstGeom>
          <a:solidFill>
            <a:schemeClr val="accent1">
              <a:alpha val="40000"/>
            </a:schemeClr>
          </a:solidFill>
          <a:ln w="38100" algn="ctr">
            <a:noFill/>
            <a:miter lim="800000"/>
            <a:headEnd/>
            <a:tailEnd/>
          </a:ln>
        </p:spPr>
        <p:txBody>
          <a:bodyPr wrap="none" lIns="90000" tIns="36000" rIns="90000" bIns="36000" anchor="ctr"/>
          <a:lstStyle/>
          <a:p>
            <a:endParaRPr lang="de-DE"/>
          </a:p>
        </p:txBody>
      </p:sp>
      <p:sp>
        <p:nvSpPr>
          <p:cNvPr id="8" name="Inhaltsplatzhalter 2"/>
          <p:cNvSpPr>
            <a:spLocks noGrp="1"/>
          </p:cNvSpPr>
          <p:nvPr>
            <p:ph idx="13" hasCustomPrompt="1"/>
          </p:nvPr>
        </p:nvSpPr>
        <p:spPr>
          <a:xfrm>
            <a:off x="6442075" y="1125538"/>
            <a:ext cx="2520950" cy="4895850"/>
          </a:xfrm>
        </p:spPr>
        <p:txBody>
          <a:bodyPr lIns="180000" tIns="180000" rIns="72000" bIns="36000">
            <a:noAutofit/>
          </a:bodyPr>
          <a:lstStyle>
            <a:lvl1pPr marL="130175" indent="-130175">
              <a:lnSpc>
                <a:spcPts val="1400"/>
              </a:lnSpc>
              <a:spcBef>
                <a:spcPts val="500"/>
              </a:spcBef>
              <a:spcAft>
                <a:spcPts val="400"/>
              </a:spcAft>
              <a:defRPr sz="1200"/>
            </a:lvl1pPr>
            <a:lvl2pPr marL="273050" indent="-136525">
              <a:lnSpc>
                <a:spcPts val="1400"/>
              </a:lnSpc>
              <a:spcBef>
                <a:spcPts val="400"/>
              </a:spcBef>
              <a:spcAft>
                <a:spcPts val="200"/>
              </a:spcAft>
              <a:defRPr sz="1200"/>
            </a:lvl2pPr>
            <a:lvl3pPr marL="428625" indent="-146050">
              <a:lnSpc>
                <a:spcPts val="1400"/>
              </a:lnSpc>
              <a:spcBef>
                <a:spcPts val="400"/>
              </a:spcBef>
              <a:spcAft>
                <a:spcPts val="200"/>
              </a:spcAft>
              <a:defRPr sz="1200"/>
            </a:lvl3pPr>
          </a:lstStyle>
          <a:p>
            <a:pPr lvl="0"/>
            <a:r>
              <a:rPr lang="de-DE" dirty="0" smtClean="0"/>
              <a:t>Erste Ebene</a:t>
            </a:r>
          </a:p>
          <a:p>
            <a:pPr lvl="1"/>
            <a:r>
              <a:rPr lang="de-DE" dirty="0" smtClean="0"/>
              <a:t>Zweite Ebene</a:t>
            </a:r>
          </a:p>
          <a:p>
            <a:pPr lvl="2"/>
            <a:r>
              <a:rPr lang="de-DE" dirty="0" smtClean="0"/>
              <a:t>Dritte Ebene</a:t>
            </a:r>
          </a:p>
        </p:txBody>
      </p:sp>
    </p:spTree>
    <p:extLst>
      <p:ext uri="{BB962C8B-B14F-4D97-AF65-F5344CB8AC3E}">
        <p14:creationId xmlns:p14="http://schemas.microsoft.com/office/powerpoint/2010/main" val="5590370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HL + Fläche +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4" name="Datumsplatzhalter 3"/>
          <p:cNvSpPr>
            <a:spLocks noGrp="1"/>
          </p:cNvSpPr>
          <p:nvPr>
            <p:ph type="dt" sz="half" idx="10"/>
          </p:nvPr>
        </p:nvSpPr>
        <p:spPr/>
        <p:txBody>
          <a:bodyPr/>
          <a:lstStyle/>
          <a:p>
            <a:fld id="{700644F3-2A11-424E-A443-A7D496E9E47D}" type="datetime1">
              <a:rPr lang="de-DE" smtClean="0"/>
              <a:t>03.11.2014</a:t>
            </a:fld>
            <a:endParaRPr lang="de-DE"/>
          </a:p>
        </p:txBody>
      </p:sp>
      <p:sp>
        <p:nvSpPr>
          <p:cNvPr id="5" name="Fußzeilenplatzhalter 4"/>
          <p:cNvSpPr>
            <a:spLocks noGrp="1"/>
          </p:cNvSpPr>
          <p:nvPr>
            <p:ph type="ftr" sz="quarter" idx="11"/>
          </p:nvPr>
        </p:nvSpPr>
        <p:spPr/>
        <p:txBody>
          <a:bodyPr/>
          <a:lstStyle/>
          <a:p>
            <a:r>
              <a:rPr lang="de-DE" smtClean="0"/>
              <a:t>Coaching Agilität im Projekt Spirit</a:t>
            </a:r>
            <a:endParaRPr lang="de-DE"/>
          </a:p>
        </p:txBody>
      </p:sp>
      <p:sp>
        <p:nvSpPr>
          <p:cNvPr id="6" name="Foliennummernplatzhalter 5"/>
          <p:cNvSpPr>
            <a:spLocks noGrp="1"/>
          </p:cNvSpPr>
          <p:nvPr>
            <p:ph type="sldNum" sz="quarter" idx="12"/>
          </p:nvPr>
        </p:nvSpPr>
        <p:spPr/>
        <p:txBody>
          <a:bodyPr/>
          <a:lstStyle/>
          <a:p>
            <a:fld id="{4903BD85-9D3F-4103-89E5-2FC5446601FE}" type="slidenum">
              <a:rPr lang="de-DE" smtClean="0"/>
              <a:pPr/>
              <a:t>‹Nr.›</a:t>
            </a:fld>
            <a:endParaRPr lang="de-DE"/>
          </a:p>
        </p:txBody>
      </p:sp>
      <p:sp>
        <p:nvSpPr>
          <p:cNvPr id="7" name="Rectangle 5"/>
          <p:cNvSpPr>
            <a:spLocks noChangeArrowheads="1"/>
          </p:cNvSpPr>
          <p:nvPr userDrawn="1"/>
        </p:nvSpPr>
        <p:spPr bwMode="auto">
          <a:xfrm>
            <a:off x="6443663" y="1125538"/>
            <a:ext cx="2519362" cy="4895850"/>
          </a:xfrm>
          <a:prstGeom prst="rect">
            <a:avLst/>
          </a:prstGeom>
          <a:solidFill>
            <a:schemeClr val="accent1">
              <a:alpha val="40000"/>
            </a:schemeClr>
          </a:solidFill>
          <a:ln w="38100" algn="ctr">
            <a:noFill/>
            <a:miter lim="800000"/>
            <a:headEnd/>
            <a:tailEnd/>
          </a:ln>
        </p:spPr>
        <p:txBody>
          <a:bodyPr wrap="none" lIns="90000" tIns="36000" rIns="90000" bIns="36000" anchor="ctr"/>
          <a:lstStyle/>
          <a:p>
            <a:endParaRPr lang="de-DE"/>
          </a:p>
        </p:txBody>
      </p:sp>
      <p:sp>
        <p:nvSpPr>
          <p:cNvPr id="8" name="Inhaltsplatzhalter 2"/>
          <p:cNvSpPr>
            <a:spLocks noGrp="1"/>
          </p:cNvSpPr>
          <p:nvPr>
            <p:ph idx="13" hasCustomPrompt="1"/>
          </p:nvPr>
        </p:nvSpPr>
        <p:spPr>
          <a:xfrm>
            <a:off x="6442075" y="1125538"/>
            <a:ext cx="2520950" cy="4895850"/>
          </a:xfrm>
        </p:spPr>
        <p:txBody>
          <a:bodyPr lIns="180000" tIns="180000" rIns="72000" bIns="36000">
            <a:noAutofit/>
          </a:bodyPr>
          <a:lstStyle>
            <a:lvl1pPr marL="130175" indent="-130175">
              <a:lnSpc>
                <a:spcPts val="1400"/>
              </a:lnSpc>
              <a:spcBef>
                <a:spcPts val="500"/>
              </a:spcBef>
              <a:spcAft>
                <a:spcPts val="400"/>
              </a:spcAft>
              <a:defRPr sz="1200"/>
            </a:lvl1pPr>
            <a:lvl2pPr marL="273600" indent="-130175">
              <a:lnSpc>
                <a:spcPts val="1400"/>
              </a:lnSpc>
              <a:spcBef>
                <a:spcPts val="400"/>
              </a:spcBef>
              <a:spcAft>
                <a:spcPts val="200"/>
              </a:spcAft>
              <a:defRPr sz="1200"/>
            </a:lvl2pPr>
            <a:lvl3pPr marL="428400" indent="-144463">
              <a:lnSpc>
                <a:spcPts val="1400"/>
              </a:lnSpc>
              <a:spcBef>
                <a:spcPts val="400"/>
              </a:spcBef>
              <a:spcAft>
                <a:spcPts val="200"/>
              </a:spcAft>
              <a:defRPr sz="1200"/>
            </a:lvl3pPr>
          </a:lstStyle>
          <a:p>
            <a:pPr lvl="0"/>
            <a:r>
              <a:rPr lang="de-DE" dirty="0" smtClean="0"/>
              <a:t>Erste Ebene</a:t>
            </a:r>
          </a:p>
          <a:p>
            <a:pPr lvl="1"/>
            <a:r>
              <a:rPr lang="de-DE" dirty="0" smtClean="0"/>
              <a:t>Zweite Ebene</a:t>
            </a:r>
          </a:p>
          <a:p>
            <a:pPr lvl="2"/>
            <a:r>
              <a:rPr lang="de-DE" dirty="0" smtClean="0"/>
              <a:t>Dritte Ebene</a:t>
            </a:r>
          </a:p>
        </p:txBody>
      </p:sp>
    </p:spTree>
    <p:extLst>
      <p:ext uri="{BB962C8B-B14F-4D97-AF65-F5344CB8AC3E}">
        <p14:creationId xmlns:p14="http://schemas.microsoft.com/office/powerpoint/2010/main" val="373127741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HL + Inhalt 2/3 + Fläche + Text unt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hasCustomPrompt="1"/>
          </p:nvPr>
        </p:nvSpPr>
        <p:spPr>
          <a:xfrm>
            <a:off x="541847" y="1125538"/>
            <a:ext cx="5758941" cy="4895850"/>
          </a:xfrm>
        </p:spPr>
        <p:txBody>
          <a:bodyPr/>
          <a:lstStyle>
            <a:lvl1pPr>
              <a:defRPr/>
            </a:lvl1pPr>
          </a:lstStyle>
          <a:p>
            <a:pPr lvl="0"/>
            <a:r>
              <a:rPr lang="de-DE" dirty="0" smtClean="0"/>
              <a:t>Erste Ebene</a:t>
            </a:r>
          </a:p>
          <a:p>
            <a:pPr lvl="1"/>
            <a:r>
              <a:rPr lang="de-DE" dirty="0" smtClean="0"/>
              <a:t>Zweite Ebene</a:t>
            </a:r>
          </a:p>
          <a:p>
            <a:pPr lvl="2"/>
            <a:r>
              <a:rPr lang="de-DE" dirty="0" smtClean="0"/>
              <a:t>Dritte Ebene</a:t>
            </a:r>
          </a:p>
        </p:txBody>
      </p:sp>
      <p:sp>
        <p:nvSpPr>
          <p:cNvPr id="4" name="Datumsplatzhalter 3"/>
          <p:cNvSpPr>
            <a:spLocks noGrp="1"/>
          </p:cNvSpPr>
          <p:nvPr>
            <p:ph type="dt" sz="half" idx="10"/>
          </p:nvPr>
        </p:nvSpPr>
        <p:spPr/>
        <p:txBody>
          <a:bodyPr/>
          <a:lstStyle/>
          <a:p>
            <a:fld id="{FE17F847-08F4-44BF-A557-30C7FA8597EF}" type="datetime1">
              <a:rPr lang="de-DE" smtClean="0"/>
              <a:t>03.11.2014</a:t>
            </a:fld>
            <a:endParaRPr lang="de-DE"/>
          </a:p>
        </p:txBody>
      </p:sp>
      <p:sp>
        <p:nvSpPr>
          <p:cNvPr id="5" name="Fußzeilenplatzhalter 4"/>
          <p:cNvSpPr>
            <a:spLocks noGrp="1"/>
          </p:cNvSpPr>
          <p:nvPr>
            <p:ph type="ftr" sz="quarter" idx="11"/>
          </p:nvPr>
        </p:nvSpPr>
        <p:spPr/>
        <p:txBody>
          <a:bodyPr/>
          <a:lstStyle/>
          <a:p>
            <a:r>
              <a:rPr lang="de-DE" smtClean="0"/>
              <a:t>Coaching Agilität im Projekt Spirit</a:t>
            </a:r>
            <a:endParaRPr lang="de-DE"/>
          </a:p>
        </p:txBody>
      </p:sp>
      <p:sp>
        <p:nvSpPr>
          <p:cNvPr id="6" name="Foliennummernplatzhalter 5"/>
          <p:cNvSpPr>
            <a:spLocks noGrp="1"/>
          </p:cNvSpPr>
          <p:nvPr>
            <p:ph type="sldNum" sz="quarter" idx="12"/>
          </p:nvPr>
        </p:nvSpPr>
        <p:spPr/>
        <p:txBody>
          <a:bodyPr/>
          <a:lstStyle/>
          <a:p>
            <a:fld id="{4903BD85-9D3F-4103-89E5-2FC5446601FE}" type="slidenum">
              <a:rPr lang="de-DE" smtClean="0"/>
              <a:pPr/>
              <a:t>‹Nr.›</a:t>
            </a:fld>
            <a:endParaRPr lang="de-DE"/>
          </a:p>
        </p:txBody>
      </p:sp>
      <p:sp>
        <p:nvSpPr>
          <p:cNvPr id="7" name="Rectangle 5"/>
          <p:cNvSpPr>
            <a:spLocks noChangeArrowheads="1"/>
          </p:cNvSpPr>
          <p:nvPr userDrawn="1"/>
        </p:nvSpPr>
        <p:spPr bwMode="auto">
          <a:xfrm>
            <a:off x="6443663" y="1125538"/>
            <a:ext cx="2519362" cy="4895850"/>
          </a:xfrm>
          <a:prstGeom prst="rect">
            <a:avLst/>
          </a:prstGeom>
          <a:solidFill>
            <a:schemeClr val="accent1">
              <a:alpha val="40000"/>
            </a:schemeClr>
          </a:solidFill>
          <a:ln w="38100" algn="ctr">
            <a:noFill/>
            <a:miter lim="800000"/>
            <a:headEnd/>
            <a:tailEnd/>
          </a:ln>
        </p:spPr>
        <p:txBody>
          <a:bodyPr wrap="none" lIns="90000" tIns="36000" rIns="90000" bIns="36000" anchor="ctr"/>
          <a:lstStyle/>
          <a:p>
            <a:endParaRPr lang="de-DE"/>
          </a:p>
        </p:txBody>
      </p:sp>
      <p:sp>
        <p:nvSpPr>
          <p:cNvPr id="8" name="Inhaltsplatzhalter 2"/>
          <p:cNvSpPr>
            <a:spLocks noGrp="1"/>
          </p:cNvSpPr>
          <p:nvPr>
            <p:ph idx="13" hasCustomPrompt="1"/>
          </p:nvPr>
        </p:nvSpPr>
        <p:spPr>
          <a:xfrm>
            <a:off x="6443663" y="4268810"/>
            <a:ext cx="2520950" cy="1752578"/>
          </a:xfrm>
        </p:spPr>
        <p:txBody>
          <a:bodyPr lIns="180000" tIns="180000" rIns="72000" bIns="36000">
            <a:noAutofit/>
          </a:bodyPr>
          <a:lstStyle>
            <a:lvl1pPr marL="129600" indent="-157163">
              <a:lnSpc>
                <a:spcPts val="1400"/>
              </a:lnSpc>
              <a:spcBef>
                <a:spcPts val="500"/>
              </a:spcBef>
              <a:spcAft>
                <a:spcPts val="400"/>
              </a:spcAft>
              <a:defRPr sz="1200"/>
            </a:lvl1pPr>
            <a:lvl2pPr marL="273600" indent="-176213">
              <a:lnSpc>
                <a:spcPts val="1400"/>
              </a:lnSpc>
              <a:spcBef>
                <a:spcPts val="400"/>
              </a:spcBef>
              <a:spcAft>
                <a:spcPts val="200"/>
              </a:spcAft>
              <a:defRPr sz="1200"/>
            </a:lvl2pPr>
            <a:lvl3pPr marL="428400" indent="-176213">
              <a:lnSpc>
                <a:spcPts val="1400"/>
              </a:lnSpc>
              <a:spcBef>
                <a:spcPts val="400"/>
              </a:spcBef>
              <a:spcAft>
                <a:spcPts val="200"/>
              </a:spcAft>
              <a:defRPr sz="1200"/>
            </a:lvl3pPr>
          </a:lstStyle>
          <a:p>
            <a:pPr lvl="0"/>
            <a:r>
              <a:rPr lang="de-DE" dirty="0" smtClean="0"/>
              <a:t>Erste Ebene</a:t>
            </a:r>
          </a:p>
          <a:p>
            <a:pPr lvl="1"/>
            <a:r>
              <a:rPr lang="de-DE" dirty="0" smtClean="0"/>
              <a:t>Zweite Ebene</a:t>
            </a:r>
          </a:p>
          <a:p>
            <a:pPr lvl="2"/>
            <a:r>
              <a:rPr lang="de-DE" dirty="0" smtClean="0"/>
              <a:t>Dritte Ebene</a:t>
            </a:r>
          </a:p>
        </p:txBody>
      </p:sp>
    </p:spTree>
    <p:extLst>
      <p:ext uri="{BB962C8B-B14F-4D97-AF65-F5344CB8AC3E}">
        <p14:creationId xmlns:p14="http://schemas.microsoft.com/office/powerpoint/2010/main" val="2972191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HL + 2 Spalten">
    <p:spTree>
      <p:nvGrpSpPr>
        <p:cNvPr id="1" name=""/>
        <p:cNvGrpSpPr/>
        <p:nvPr/>
      </p:nvGrpSpPr>
      <p:grpSpPr>
        <a:xfrm>
          <a:off x="0" y="0"/>
          <a:ext cx="0" cy="0"/>
          <a:chOff x="0" y="0"/>
          <a:chExt cx="0" cy="0"/>
        </a:xfrm>
      </p:grpSpPr>
      <p:sp>
        <p:nvSpPr>
          <p:cNvPr id="12" name="Rectangle 5"/>
          <p:cNvSpPr>
            <a:spLocks noChangeArrowheads="1"/>
          </p:cNvSpPr>
          <p:nvPr userDrawn="1"/>
        </p:nvSpPr>
        <p:spPr bwMode="auto">
          <a:xfrm>
            <a:off x="541848" y="1357298"/>
            <a:ext cx="4104000" cy="4664090"/>
          </a:xfrm>
          <a:prstGeom prst="rect">
            <a:avLst/>
          </a:prstGeom>
          <a:solidFill>
            <a:schemeClr val="accent1">
              <a:alpha val="40000"/>
            </a:schemeClr>
          </a:solidFill>
          <a:ln w="38100" algn="ctr">
            <a:noFill/>
            <a:miter lim="800000"/>
            <a:headEnd/>
            <a:tailEnd/>
          </a:ln>
        </p:spPr>
        <p:txBody>
          <a:bodyPr wrap="none" lIns="90000" tIns="36000" rIns="90000" bIns="36000" anchor="ctr"/>
          <a:lstStyle/>
          <a:p>
            <a:endParaRPr lang="de-DE"/>
          </a:p>
        </p:txBody>
      </p:sp>
      <p:sp>
        <p:nvSpPr>
          <p:cNvPr id="13" name="Rectangle 5"/>
          <p:cNvSpPr>
            <a:spLocks noChangeArrowheads="1"/>
          </p:cNvSpPr>
          <p:nvPr userDrawn="1"/>
        </p:nvSpPr>
        <p:spPr bwMode="auto">
          <a:xfrm>
            <a:off x="4860613" y="1357298"/>
            <a:ext cx="4104000" cy="4664090"/>
          </a:xfrm>
          <a:prstGeom prst="rect">
            <a:avLst/>
          </a:prstGeom>
          <a:solidFill>
            <a:schemeClr val="accent1">
              <a:alpha val="40000"/>
            </a:schemeClr>
          </a:solidFill>
          <a:ln w="38100" algn="ctr">
            <a:noFill/>
            <a:miter lim="800000"/>
            <a:headEnd/>
            <a:tailEnd/>
          </a:ln>
        </p:spPr>
        <p:txBody>
          <a:bodyPr wrap="none" lIns="90000" tIns="36000" rIns="90000" bIns="36000" anchor="ctr"/>
          <a:lstStyle/>
          <a:p>
            <a:endParaRPr lang="de-DE"/>
          </a:p>
        </p:txBody>
      </p:sp>
      <p:sp>
        <p:nvSpPr>
          <p:cNvPr id="14" name="Rectangle 5"/>
          <p:cNvSpPr>
            <a:spLocks noChangeArrowheads="1"/>
          </p:cNvSpPr>
          <p:nvPr userDrawn="1"/>
        </p:nvSpPr>
        <p:spPr bwMode="auto">
          <a:xfrm>
            <a:off x="4860613" y="1357298"/>
            <a:ext cx="4104000" cy="360000"/>
          </a:xfrm>
          <a:prstGeom prst="rect">
            <a:avLst/>
          </a:prstGeom>
          <a:solidFill>
            <a:schemeClr val="tx2"/>
          </a:solidFill>
          <a:ln w="38100" algn="ctr">
            <a:noFill/>
            <a:miter lim="800000"/>
            <a:headEnd/>
            <a:tailEnd/>
          </a:ln>
        </p:spPr>
        <p:txBody>
          <a:bodyPr wrap="none" lIns="90000" tIns="36000" rIns="90000" bIns="36000" anchor="ctr"/>
          <a:lstStyle/>
          <a:p>
            <a:endParaRPr lang="de-DE"/>
          </a:p>
        </p:txBody>
      </p:sp>
      <p:sp>
        <p:nvSpPr>
          <p:cNvPr id="15" name="Rectangle 5"/>
          <p:cNvSpPr>
            <a:spLocks noChangeArrowheads="1"/>
          </p:cNvSpPr>
          <p:nvPr userDrawn="1"/>
        </p:nvSpPr>
        <p:spPr bwMode="auto">
          <a:xfrm>
            <a:off x="541848" y="1357298"/>
            <a:ext cx="4104000" cy="360000"/>
          </a:xfrm>
          <a:prstGeom prst="rect">
            <a:avLst/>
          </a:prstGeom>
          <a:solidFill>
            <a:schemeClr val="tx2"/>
          </a:solidFill>
          <a:ln w="38100" algn="ctr">
            <a:noFill/>
            <a:miter lim="800000"/>
            <a:headEnd/>
            <a:tailEnd/>
          </a:ln>
        </p:spPr>
        <p:txBody>
          <a:bodyPr wrap="none" lIns="90000" tIns="36000" rIns="90000" bIns="36000" anchor="ctr"/>
          <a:lstStyle/>
          <a:p>
            <a:endParaRPr lang="de-DE"/>
          </a:p>
        </p:txBody>
      </p:sp>
      <p:sp>
        <p:nvSpPr>
          <p:cNvPr id="2" name="Titel 1"/>
          <p:cNvSpPr>
            <a:spLocks noGrp="1"/>
          </p:cNvSpPr>
          <p:nvPr>
            <p:ph type="title"/>
          </p:nvPr>
        </p:nvSpPr>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538134" y="1400870"/>
            <a:ext cx="4107714" cy="271117"/>
          </a:xfrm>
        </p:spPr>
        <p:txBody>
          <a:bodyPr lIns="180000" anchor="t" anchorCtr="0">
            <a:noAutofit/>
          </a:bodyPr>
          <a:lstStyle>
            <a:lvl1pPr marL="0" indent="0" algn="l">
              <a:buNone/>
              <a:defRPr sz="1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538134" y="1885948"/>
            <a:ext cx="4104000" cy="4135440"/>
          </a:xfrm>
        </p:spPr>
        <p:txBody>
          <a:bodyPr lIns="180000" rIns="0">
            <a:noAutofit/>
          </a:bodyPr>
          <a:lstStyle>
            <a:lvl1pPr marL="182563" indent="-182563">
              <a:lnSpc>
                <a:spcPts val="1800"/>
              </a:lnSpc>
              <a:spcBef>
                <a:spcPts val="700"/>
              </a:spcBef>
              <a:spcAft>
                <a:spcPts val="400"/>
              </a:spcAft>
              <a:defRPr sz="1600"/>
            </a:lvl1pPr>
            <a:lvl2pPr marL="360363" indent="-165100">
              <a:lnSpc>
                <a:spcPts val="1800"/>
              </a:lnSpc>
              <a:spcBef>
                <a:spcPts val="500"/>
              </a:spcBef>
              <a:spcAft>
                <a:spcPts val="200"/>
              </a:spcAft>
              <a:defRPr sz="1600"/>
            </a:lvl2pPr>
            <a:lvl3pPr marL="534988" indent="-174625">
              <a:lnSpc>
                <a:spcPts val="1800"/>
              </a:lnSpc>
              <a:spcBef>
                <a:spcPts val="500"/>
              </a:spcBef>
              <a:spcAft>
                <a:spcPts val="200"/>
              </a:spcAft>
              <a:defRPr sz="16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p:txBody>
      </p:sp>
      <p:sp>
        <p:nvSpPr>
          <p:cNvPr id="5" name="Textplatzhalter 4"/>
          <p:cNvSpPr>
            <a:spLocks noGrp="1"/>
          </p:cNvSpPr>
          <p:nvPr>
            <p:ph type="body" sz="quarter" idx="3"/>
          </p:nvPr>
        </p:nvSpPr>
        <p:spPr>
          <a:xfrm>
            <a:off x="4860613" y="1400870"/>
            <a:ext cx="4104000" cy="316427"/>
          </a:xfrm>
        </p:spPr>
        <p:txBody>
          <a:bodyPr lIns="180000" anchor="t" anchorCtr="0">
            <a:noAutofit/>
          </a:bodyPr>
          <a:lstStyle>
            <a:lvl1pPr marL="0" indent="0">
              <a:buNone/>
              <a:defRPr sz="1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860613" y="1885949"/>
            <a:ext cx="4105275" cy="4135439"/>
          </a:xfrm>
        </p:spPr>
        <p:txBody>
          <a:bodyPr lIns="180000">
            <a:noAutofit/>
          </a:bodyPr>
          <a:lstStyle>
            <a:lvl1pPr marL="182563" indent="-182563">
              <a:lnSpc>
                <a:spcPts val="1800"/>
              </a:lnSpc>
              <a:spcBef>
                <a:spcPts val="700"/>
              </a:spcBef>
              <a:spcAft>
                <a:spcPts val="200"/>
              </a:spcAft>
              <a:defRPr sz="1600"/>
            </a:lvl1pPr>
            <a:lvl2pPr marL="352425" indent="-169863">
              <a:lnSpc>
                <a:spcPts val="1800"/>
              </a:lnSpc>
              <a:spcBef>
                <a:spcPts val="500"/>
              </a:spcBef>
              <a:spcAft>
                <a:spcPts val="200"/>
              </a:spcAft>
              <a:defRPr sz="1600"/>
            </a:lvl2pPr>
            <a:lvl3pPr marL="534988" indent="-182563">
              <a:lnSpc>
                <a:spcPts val="1800"/>
              </a:lnSpc>
              <a:spcBef>
                <a:spcPts val="500"/>
              </a:spcBef>
              <a:spcAft>
                <a:spcPts val="200"/>
              </a:spcAft>
              <a:defRPr sz="16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p:txBody>
      </p:sp>
      <p:sp>
        <p:nvSpPr>
          <p:cNvPr id="7" name="Datumsplatzhalter 6"/>
          <p:cNvSpPr>
            <a:spLocks noGrp="1"/>
          </p:cNvSpPr>
          <p:nvPr>
            <p:ph type="dt" sz="half" idx="10"/>
          </p:nvPr>
        </p:nvSpPr>
        <p:spPr/>
        <p:txBody>
          <a:bodyPr/>
          <a:lstStyle/>
          <a:p>
            <a:fld id="{BD2229BF-AD52-411D-9E97-AFE27D609158}" type="datetime1">
              <a:rPr lang="de-DE" smtClean="0"/>
              <a:t>03.11.2014</a:t>
            </a:fld>
            <a:endParaRPr lang="de-DE"/>
          </a:p>
        </p:txBody>
      </p:sp>
      <p:sp>
        <p:nvSpPr>
          <p:cNvPr id="8" name="Fußzeilenplatzhalter 7"/>
          <p:cNvSpPr>
            <a:spLocks noGrp="1"/>
          </p:cNvSpPr>
          <p:nvPr>
            <p:ph type="ftr" sz="quarter" idx="11"/>
          </p:nvPr>
        </p:nvSpPr>
        <p:spPr/>
        <p:txBody>
          <a:bodyPr/>
          <a:lstStyle/>
          <a:p>
            <a:r>
              <a:rPr lang="de-DE" smtClean="0"/>
              <a:t>Coaching Agilität im Projekt Spirit</a:t>
            </a:r>
            <a:endParaRPr lang="de-DE"/>
          </a:p>
        </p:txBody>
      </p:sp>
      <p:sp>
        <p:nvSpPr>
          <p:cNvPr id="9" name="Foliennummernplatzhalter 8"/>
          <p:cNvSpPr>
            <a:spLocks noGrp="1"/>
          </p:cNvSpPr>
          <p:nvPr>
            <p:ph type="sldNum" sz="quarter" idx="12"/>
          </p:nvPr>
        </p:nvSpPr>
        <p:spPr/>
        <p:txBody>
          <a:bodyPr/>
          <a:lstStyle/>
          <a:p>
            <a:fld id="{4903BD85-9D3F-4103-89E5-2FC5446601FE}" type="slidenum">
              <a:rPr lang="de-DE" smtClean="0"/>
              <a:pPr/>
              <a:t>‹Nr.›</a:t>
            </a:fld>
            <a:endParaRPr lang="de-DE"/>
          </a:p>
        </p:txBody>
      </p:sp>
    </p:spTree>
    <p:extLst>
      <p:ext uri="{BB962C8B-B14F-4D97-AF65-F5344CB8AC3E}">
        <p14:creationId xmlns:p14="http://schemas.microsoft.com/office/powerpoint/2010/main" val="179103062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A593170E-8729-4CC7-A16D-E6A2604BF1BB}" type="datetime1">
              <a:rPr lang="de-DE" smtClean="0"/>
              <a:t>03.11.2014</a:t>
            </a:fld>
            <a:endParaRPr lang="de-DE"/>
          </a:p>
        </p:txBody>
      </p:sp>
      <p:sp>
        <p:nvSpPr>
          <p:cNvPr id="4" name="Fußzeilenplatzhalter 3"/>
          <p:cNvSpPr>
            <a:spLocks noGrp="1"/>
          </p:cNvSpPr>
          <p:nvPr>
            <p:ph type="ftr" sz="quarter" idx="11"/>
          </p:nvPr>
        </p:nvSpPr>
        <p:spPr/>
        <p:txBody>
          <a:bodyPr/>
          <a:lstStyle/>
          <a:p>
            <a:r>
              <a:rPr lang="de-DE" smtClean="0"/>
              <a:t>Coaching Agilität im Projekt Spirit</a:t>
            </a:r>
            <a:endParaRPr lang="de-DE"/>
          </a:p>
        </p:txBody>
      </p:sp>
      <p:sp>
        <p:nvSpPr>
          <p:cNvPr id="5" name="Foliennummernplatzhalter 4"/>
          <p:cNvSpPr>
            <a:spLocks noGrp="1"/>
          </p:cNvSpPr>
          <p:nvPr>
            <p:ph type="sldNum" sz="quarter" idx="12"/>
          </p:nvPr>
        </p:nvSpPr>
        <p:spPr/>
        <p:txBody>
          <a:bodyPr/>
          <a:lstStyle/>
          <a:p>
            <a:fld id="{4903BD85-9D3F-4103-89E5-2FC5446601FE}" type="slidenum">
              <a:rPr lang="de-DE" smtClean="0"/>
              <a:pPr/>
              <a:t>‹Nr.›</a:t>
            </a:fld>
            <a:endParaRPr lang="de-DE"/>
          </a:p>
        </p:txBody>
      </p:sp>
    </p:spTree>
    <p:extLst>
      <p:ext uri="{BB962C8B-B14F-4D97-AF65-F5344CB8AC3E}">
        <p14:creationId xmlns:p14="http://schemas.microsoft.com/office/powerpoint/2010/main" val="207710924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HL + Inhalt">
    <p:spTree>
      <p:nvGrpSpPr>
        <p:cNvPr id="1" name=""/>
        <p:cNvGrpSpPr/>
        <p:nvPr/>
      </p:nvGrpSpPr>
      <p:grpSpPr>
        <a:xfrm>
          <a:off x="0" y="0"/>
          <a:ext cx="0" cy="0"/>
          <a:chOff x="0" y="0"/>
          <a:chExt cx="0" cy="0"/>
        </a:xfrm>
      </p:grpSpPr>
      <p:sp>
        <p:nvSpPr>
          <p:cNvPr id="2" name="Titel 1"/>
          <p:cNvSpPr>
            <a:spLocks noGrp="1"/>
          </p:cNvSpPr>
          <p:nvPr>
            <p:ph type="title"/>
          </p:nvPr>
        </p:nvSpPr>
        <p:spPr>
          <a:xfrm>
            <a:off x="539750" y="206147"/>
            <a:ext cx="8229600" cy="435749"/>
          </a:xfrm>
          <a:prstGeom prst="rect">
            <a:avLst/>
          </a:prstGeom>
        </p:spPr>
        <p:txBody>
          <a:bodyPr/>
          <a:lstStyle/>
          <a:p>
            <a:r>
              <a:rPr lang="de-DE" smtClean="0"/>
              <a:t>Titelmasterformat durch Klicken bearbeiten</a:t>
            </a:r>
            <a:endParaRPr lang="de-DE"/>
          </a:p>
        </p:txBody>
      </p:sp>
      <p:sp>
        <p:nvSpPr>
          <p:cNvPr id="3" name="Inhaltsplatzhalter 2"/>
          <p:cNvSpPr>
            <a:spLocks noGrp="1"/>
          </p:cNvSpPr>
          <p:nvPr>
            <p:ph idx="1" hasCustomPrompt="1"/>
          </p:nvPr>
        </p:nvSpPr>
        <p:spPr>
          <a:xfrm>
            <a:off x="541847" y="1125538"/>
            <a:ext cx="8422765" cy="4895850"/>
          </a:xfrm>
          <a:prstGeom prst="rect">
            <a:avLst/>
          </a:prstGeom>
        </p:spPr>
        <p:txBody>
          <a:bodyPr/>
          <a:lstStyle>
            <a:lvl1pPr marL="268288" indent="-268288">
              <a:defRPr/>
            </a:lvl1pPr>
          </a:lstStyle>
          <a:p>
            <a:pPr lvl="0"/>
            <a:r>
              <a:rPr lang="de-DE" dirty="0" smtClean="0"/>
              <a:t>Erste Ebene</a:t>
            </a:r>
          </a:p>
          <a:p>
            <a:pPr lvl="1"/>
            <a:r>
              <a:rPr lang="de-DE" dirty="0" smtClean="0"/>
              <a:t>Zweite Ebene</a:t>
            </a:r>
          </a:p>
          <a:p>
            <a:pPr lvl="2"/>
            <a:r>
              <a:rPr lang="de-DE" dirty="0" smtClean="0"/>
              <a:t>Dritte Ebene</a:t>
            </a:r>
          </a:p>
        </p:txBody>
      </p:sp>
      <p:sp>
        <p:nvSpPr>
          <p:cNvPr id="4" name="Datumsplatzhalter 3"/>
          <p:cNvSpPr>
            <a:spLocks noGrp="1"/>
          </p:cNvSpPr>
          <p:nvPr>
            <p:ph type="dt" sz="half" idx="10"/>
          </p:nvPr>
        </p:nvSpPr>
        <p:spPr>
          <a:xfrm>
            <a:off x="541848" y="6429396"/>
            <a:ext cx="815442" cy="365125"/>
          </a:xfrm>
          <a:prstGeom prst="rect">
            <a:avLst/>
          </a:prstGeom>
        </p:spPr>
        <p:txBody>
          <a:bodyPr/>
          <a:lstStyle/>
          <a:p>
            <a:fld id="{4F396647-2477-4814-8B64-75529ACA0C36}" type="datetime1">
              <a:rPr lang="de-DE" smtClean="0"/>
              <a:t>03.11.2014</a:t>
            </a:fld>
            <a:endParaRPr lang="de-DE"/>
          </a:p>
        </p:txBody>
      </p:sp>
      <p:sp>
        <p:nvSpPr>
          <p:cNvPr id="5" name="Fußzeilenplatzhalter 4"/>
          <p:cNvSpPr>
            <a:spLocks noGrp="1"/>
          </p:cNvSpPr>
          <p:nvPr>
            <p:ph type="ftr" sz="quarter" idx="11"/>
          </p:nvPr>
        </p:nvSpPr>
        <p:spPr>
          <a:xfrm>
            <a:off x="1895112" y="6429396"/>
            <a:ext cx="6034474" cy="365125"/>
          </a:xfrm>
          <a:prstGeom prst="rect">
            <a:avLst/>
          </a:prstGeom>
        </p:spPr>
        <p:txBody>
          <a:bodyPr/>
          <a:lstStyle/>
          <a:p>
            <a:r>
              <a:rPr lang="de-DE" smtClean="0"/>
              <a:t>adesso SummIT 2013</a:t>
            </a:r>
            <a:endParaRPr lang="de-DE" dirty="0"/>
          </a:p>
        </p:txBody>
      </p:sp>
      <p:sp>
        <p:nvSpPr>
          <p:cNvPr id="6" name="Foliennummernplatzhalter 5"/>
          <p:cNvSpPr>
            <a:spLocks noGrp="1"/>
          </p:cNvSpPr>
          <p:nvPr>
            <p:ph type="sldNum" sz="quarter" idx="12"/>
          </p:nvPr>
        </p:nvSpPr>
        <p:spPr>
          <a:xfrm>
            <a:off x="1357290" y="6429396"/>
            <a:ext cx="503238" cy="365125"/>
          </a:xfrm>
          <a:prstGeom prst="rect">
            <a:avLst/>
          </a:prstGeom>
        </p:spPr>
        <p:txBody>
          <a:bodyPr/>
          <a:lstStyle/>
          <a:p>
            <a:fld id="{4903BD85-9D3F-4103-89E5-2FC5446601FE}" type="slidenum">
              <a:rPr lang="de-DE" smtClean="0"/>
              <a:pPr/>
              <a:t>‹Nr.›</a:t>
            </a:fld>
            <a:endParaRPr lang="de-DE"/>
          </a:p>
        </p:txBody>
      </p:sp>
      <p:sp>
        <p:nvSpPr>
          <p:cNvPr id="8" name="Rechteck 7"/>
          <p:cNvSpPr/>
          <p:nvPr userDrawn="1"/>
        </p:nvSpPr>
        <p:spPr>
          <a:xfrm>
            <a:off x="8100392" y="6429396"/>
            <a:ext cx="1043608" cy="4286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9" name="Bild 8" descr="logo.jpg"/>
          <p:cNvPicPr>
            <a:picLocks noChangeAspect="1"/>
          </p:cNvPicPr>
          <p:nvPr userDrawn="1"/>
        </p:nvPicPr>
        <p:blipFill rotWithShape="1">
          <a:blip r:embed="rId2" cstate="print">
            <a:extLst>
              <a:ext uri="{28A0092B-C50C-407E-A947-70E740481C1C}">
                <a14:useLocalDpi xmlns:a14="http://schemas.microsoft.com/office/drawing/2010/main" val="0"/>
              </a:ext>
            </a:extLst>
          </a:blip>
          <a:srcRect r="30132"/>
          <a:stretch/>
        </p:blipFill>
        <p:spPr>
          <a:xfrm>
            <a:off x="8279968" y="6494484"/>
            <a:ext cx="713615" cy="258194"/>
          </a:xfrm>
          <a:prstGeom prst="rect">
            <a:avLst/>
          </a:prstGeom>
        </p:spPr>
      </p:pic>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HL + Inhalt 2/3">
    <p:spTree>
      <p:nvGrpSpPr>
        <p:cNvPr id="1" name=""/>
        <p:cNvGrpSpPr/>
        <p:nvPr/>
      </p:nvGrpSpPr>
      <p:grpSpPr>
        <a:xfrm>
          <a:off x="0" y="0"/>
          <a:ext cx="0" cy="0"/>
          <a:chOff x="0" y="0"/>
          <a:chExt cx="0" cy="0"/>
        </a:xfrm>
      </p:grpSpPr>
      <p:sp>
        <p:nvSpPr>
          <p:cNvPr id="2" name="Titel 1"/>
          <p:cNvSpPr>
            <a:spLocks noGrp="1"/>
          </p:cNvSpPr>
          <p:nvPr>
            <p:ph type="title"/>
          </p:nvPr>
        </p:nvSpPr>
        <p:spPr>
          <a:xfrm>
            <a:off x="539750" y="206147"/>
            <a:ext cx="8229600" cy="435749"/>
          </a:xfrm>
          <a:prstGeom prst="rect">
            <a:avLst/>
          </a:prstGeom>
        </p:spPr>
        <p:txBody>
          <a:bodyPr/>
          <a:lstStyle/>
          <a:p>
            <a:r>
              <a:rPr lang="de-DE" smtClean="0"/>
              <a:t>Titelmasterformat durch Klicken bearbeiten</a:t>
            </a:r>
            <a:endParaRPr lang="de-DE" dirty="0"/>
          </a:p>
        </p:txBody>
      </p:sp>
      <p:sp>
        <p:nvSpPr>
          <p:cNvPr id="3" name="Inhaltsplatzhalter 2"/>
          <p:cNvSpPr>
            <a:spLocks noGrp="1"/>
          </p:cNvSpPr>
          <p:nvPr>
            <p:ph idx="1" hasCustomPrompt="1"/>
          </p:nvPr>
        </p:nvSpPr>
        <p:spPr>
          <a:xfrm>
            <a:off x="541847" y="1125538"/>
            <a:ext cx="5758941" cy="4895850"/>
          </a:xfrm>
          <a:prstGeom prst="rect">
            <a:avLst/>
          </a:prstGeom>
        </p:spPr>
        <p:txBody>
          <a:bodyPr/>
          <a:lstStyle>
            <a:lvl1pPr>
              <a:defRPr/>
            </a:lvl1pPr>
          </a:lstStyle>
          <a:p>
            <a:pPr lvl="0"/>
            <a:r>
              <a:rPr lang="de-DE" dirty="0" smtClean="0"/>
              <a:t>Erste Ebene</a:t>
            </a:r>
          </a:p>
          <a:p>
            <a:pPr lvl="1"/>
            <a:r>
              <a:rPr lang="de-DE" dirty="0" smtClean="0"/>
              <a:t>Zweite Ebene</a:t>
            </a:r>
          </a:p>
          <a:p>
            <a:pPr lvl="2"/>
            <a:r>
              <a:rPr lang="de-DE" dirty="0" smtClean="0"/>
              <a:t>Dritte Ebene</a:t>
            </a:r>
          </a:p>
        </p:txBody>
      </p:sp>
      <p:sp>
        <p:nvSpPr>
          <p:cNvPr id="4" name="Datumsplatzhalter 3"/>
          <p:cNvSpPr>
            <a:spLocks noGrp="1"/>
          </p:cNvSpPr>
          <p:nvPr>
            <p:ph type="dt" sz="half" idx="10"/>
          </p:nvPr>
        </p:nvSpPr>
        <p:spPr>
          <a:xfrm>
            <a:off x="541848" y="6429396"/>
            <a:ext cx="815442" cy="365125"/>
          </a:xfrm>
          <a:prstGeom prst="rect">
            <a:avLst/>
          </a:prstGeom>
        </p:spPr>
        <p:txBody>
          <a:bodyPr/>
          <a:lstStyle/>
          <a:p>
            <a:fld id="{DC0E4094-3258-4D18-B43F-397B6BCD0A3B}" type="datetime1">
              <a:rPr lang="de-DE" smtClean="0"/>
              <a:t>03.11.2014</a:t>
            </a:fld>
            <a:endParaRPr lang="de-DE"/>
          </a:p>
        </p:txBody>
      </p:sp>
      <p:sp>
        <p:nvSpPr>
          <p:cNvPr id="5" name="Fußzeilenplatzhalter 4"/>
          <p:cNvSpPr>
            <a:spLocks noGrp="1"/>
          </p:cNvSpPr>
          <p:nvPr>
            <p:ph type="ftr" sz="quarter" idx="11"/>
          </p:nvPr>
        </p:nvSpPr>
        <p:spPr>
          <a:xfrm>
            <a:off x="1895112" y="6429396"/>
            <a:ext cx="6034474" cy="365125"/>
          </a:xfrm>
          <a:prstGeom prst="rect">
            <a:avLst/>
          </a:prstGeom>
        </p:spPr>
        <p:txBody>
          <a:bodyPr/>
          <a:lstStyle>
            <a:lvl1pPr>
              <a:defRPr/>
            </a:lvl1pPr>
          </a:lstStyle>
          <a:p>
            <a:r>
              <a:rPr lang="de-DE" dirty="0" smtClean="0"/>
              <a:t>Neuerungen in Java 8</a:t>
            </a:r>
            <a:endParaRPr lang="de-DE" dirty="0"/>
          </a:p>
        </p:txBody>
      </p:sp>
      <p:sp>
        <p:nvSpPr>
          <p:cNvPr id="6" name="Foliennummernplatzhalter 5"/>
          <p:cNvSpPr>
            <a:spLocks noGrp="1"/>
          </p:cNvSpPr>
          <p:nvPr>
            <p:ph type="sldNum" sz="quarter" idx="12"/>
          </p:nvPr>
        </p:nvSpPr>
        <p:spPr>
          <a:xfrm>
            <a:off x="1357290" y="6429396"/>
            <a:ext cx="503238" cy="365125"/>
          </a:xfrm>
          <a:prstGeom prst="rect">
            <a:avLst/>
          </a:prstGeom>
        </p:spPr>
        <p:txBody>
          <a:bodyPr/>
          <a:lstStyle/>
          <a:p>
            <a:fld id="{4903BD85-9D3F-4103-89E5-2FC5446601FE}" type="slidenum">
              <a:rPr lang="de-DE" smtClean="0"/>
              <a:pPr/>
              <a:t>‹Nr.›</a:t>
            </a:fld>
            <a:endParaRPr lang="de-DE"/>
          </a:p>
        </p:txBody>
      </p:sp>
      <p:sp>
        <p:nvSpPr>
          <p:cNvPr id="9" name="Rechteck 8"/>
          <p:cNvSpPr/>
          <p:nvPr userDrawn="1"/>
        </p:nvSpPr>
        <p:spPr>
          <a:xfrm>
            <a:off x="8100392" y="6429396"/>
            <a:ext cx="1043608" cy="4286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0" name="Bild 9" descr="logo.jpg"/>
          <p:cNvPicPr>
            <a:picLocks noChangeAspect="1"/>
          </p:cNvPicPr>
          <p:nvPr userDrawn="1"/>
        </p:nvPicPr>
        <p:blipFill rotWithShape="1">
          <a:blip r:embed="rId2" cstate="print">
            <a:extLst>
              <a:ext uri="{28A0092B-C50C-407E-A947-70E740481C1C}">
                <a14:useLocalDpi xmlns:a14="http://schemas.microsoft.com/office/drawing/2010/main" val="0"/>
              </a:ext>
            </a:extLst>
          </a:blip>
          <a:srcRect r="30132"/>
          <a:stretch/>
        </p:blipFill>
        <p:spPr>
          <a:xfrm>
            <a:off x="8279968" y="6494484"/>
            <a:ext cx="713615" cy="258194"/>
          </a:xfrm>
          <a:prstGeom prst="rect">
            <a:avLst/>
          </a:prstGeom>
        </p:spPr>
      </p:pic>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HL + Inhalt 2/3 + Fläche">
    <p:spTree>
      <p:nvGrpSpPr>
        <p:cNvPr id="1" name=""/>
        <p:cNvGrpSpPr/>
        <p:nvPr/>
      </p:nvGrpSpPr>
      <p:grpSpPr>
        <a:xfrm>
          <a:off x="0" y="0"/>
          <a:ext cx="0" cy="0"/>
          <a:chOff x="0" y="0"/>
          <a:chExt cx="0" cy="0"/>
        </a:xfrm>
      </p:grpSpPr>
      <p:sp>
        <p:nvSpPr>
          <p:cNvPr id="2" name="Titel 1"/>
          <p:cNvSpPr>
            <a:spLocks noGrp="1"/>
          </p:cNvSpPr>
          <p:nvPr>
            <p:ph type="title"/>
          </p:nvPr>
        </p:nvSpPr>
        <p:spPr>
          <a:xfrm>
            <a:off x="539750" y="206147"/>
            <a:ext cx="8229600" cy="435749"/>
          </a:xfrm>
          <a:prstGeom prst="rect">
            <a:avLst/>
          </a:prstGeom>
        </p:spPr>
        <p:txBody>
          <a:bodyPr/>
          <a:lstStyle/>
          <a:p>
            <a:r>
              <a:rPr lang="de-DE" smtClean="0"/>
              <a:t>Titelmasterformat durch Klicken bearbeiten</a:t>
            </a:r>
            <a:endParaRPr lang="de-DE"/>
          </a:p>
        </p:txBody>
      </p:sp>
      <p:sp>
        <p:nvSpPr>
          <p:cNvPr id="3" name="Inhaltsplatzhalter 2"/>
          <p:cNvSpPr>
            <a:spLocks noGrp="1"/>
          </p:cNvSpPr>
          <p:nvPr>
            <p:ph idx="1" hasCustomPrompt="1"/>
          </p:nvPr>
        </p:nvSpPr>
        <p:spPr>
          <a:xfrm>
            <a:off x="541847" y="1125538"/>
            <a:ext cx="5758941" cy="4895850"/>
          </a:xfrm>
          <a:prstGeom prst="rect">
            <a:avLst/>
          </a:prstGeom>
        </p:spPr>
        <p:txBody>
          <a:bodyPr/>
          <a:lstStyle>
            <a:lvl1pPr>
              <a:defRPr/>
            </a:lvl1pPr>
          </a:lstStyle>
          <a:p>
            <a:pPr lvl="0"/>
            <a:r>
              <a:rPr lang="de-DE" dirty="0" smtClean="0"/>
              <a:t>Erste Ebene</a:t>
            </a:r>
          </a:p>
          <a:p>
            <a:pPr lvl="1"/>
            <a:r>
              <a:rPr lang="de-DE" dirty="0" smtClean="0"/>
              <a:t>Zweite Ebene</a:t>
            </a:r>
          </a:p>
          <a:p>
            <a:pPr lvl="2"/>
            <a:r>
              <a:rPr lang="de-DE" dirty="0" smtClean="0"/>
              <a:t>Dritte Ebene</a:t>
            </a:r>
          </a:p>
        </p:txBody>
      </p:sp>
      <p:sp>
        <p:nvSpPr>
          <p:cNvPr id="4" name="Datumsplatzhalter 3"/>
          <p:cNvSpPr>
            <a:spLocks noGrp="1"/>
          </p:cNvSpPr>
          <p:nvPr>
            <p:ph type="dt" sz="half" idx="10"/>
          </p:nvPr>
        </p:nvSpPr>
        <p:spPr>
          <a:xfrm>
            <a:off x="541848" y="6429396"/>
            <a:ext cx="815442" cy="365125"/>
          </a:xfrm>
          <a:prstGeom prst="rect">
            <a:avLst/>
          </a:prstGeom>
        </p:spPr>
        <p:txBody>
          <a:bodyPr/>
          <a:lstStyle/>
          <a:p>
            <a:fld id="{77EA5096-683F-4A9E-BEB4-67610C6FBAD5}" type="datetime1">
              <a:rPr lang="de-DE" smtClean="0"/>
              <a:t>03.11.2014</a:t>
            </a:fld>
            <a:endParaRPr lang="de-DE"/>
          </a:p>
        </p:txBody>
      </p:sp>
      <p:sp>
        <p:nvSpPr>
          <p:cNvPr id="5" name="Fußzeilenplatzhalter 4"/>
          <p:cNvSpPr>
            <a:spLocks noGrp="1"/>
          </p:cNvSpPr>
          <p:nvPr>
            <p:ph type="ftr" sz="quarter" idx="11"/>
          </p:nvPr>
        </p:nvSpPr>
        <p:spPr>
          <a:xfrm>
            <a:off x="1895112" y="6429396"/>
            <a:ext cx="6034474" cy="365125"/>
          </a:xfrm>
          <a:prstGeom prst="rect">
            <a:avLst/>
          </a:prstGeom>
        </p:spPr>
        <p:txBody>
          <a:bodyPr/>
          <a:lstStyle/>
          <a:p>
            <a:r>
              <a:rPr lang="de-DE" smtClean="0"/>
              <a:t>adesso SummIT 2013</a:t>
            </a:r>
            <a:endParaRPr lang="de-DE"/>
          </a:p>
        </p:txBody>
      </p:sp>
      <p:sp>
        <p:nvSpPr>
          <p:cNvPr id="6" name="Foliennummernplatzhalter 5"/>
          <p:cNvSpPr>
            <a:spLocks noGrp="1"/>
          </p:cNvSpPr>
          <p:nvPr>
            <p:ph type="sldNum" sz="quarter" idx="12"/>
          </p:nvPr>
        </p:nvSpPr>
        <p:spPr>
          <a:xfrm>
            <a:off x="1357290" y="6429396"/>
            <a:ext cx="503238" cy="365125"/>
          </a:xfrm>
          <a:prstGeom prst="rect">
            <a:avLst/>
          </a:prstGeom>
        </p:spPr>
        <p:txBody>
          <a:bodyPr/>
          <a:lstStyle/>
          <a:p>
            <a:fld id="{4903BD85-9D3F-4103-89E5-2FC5446601FE}" type="slidenum">
              <a:rPr lang="de-DE" smtClean="0"/>
              <a:pPr/>
              <a:t>‹Nr.›</a:t>
            </a:fld>
            <a:endParaRPr lang="de-DE"/>
          </a:p>
        </p:txBody>
      </p:sp>
      <p:sp>
        <p:nvSpPr>
          <p:cNvPr id="7" name="Rectangle 5"/>
          <p:cNvSpPr>
            <a:spLocks noChangeArrowheads="1"/>
          </p:cNvSpPr>
          <p:nvPr userDrawn="1"/>
        </p:nvSpPr>
        <p:spPr bwMode="auto">
          <a:xfrm>
            <a:off x="6443663" y="1125538"/>
            <a:ext cx="2519362" cy="4895850"/>
          </a:xfrm>
          <a:prstGeom prst="rect">
            <a:avLst/>
          </a:prstGeom>
          <a:solidFill>
            <a:schemeClr val="accent1">
              <a:alpha val="40000"/>
            </a:schemeClr>
          </a:solidFill>
          <a:ln w="38100" algn="ctr">
            <a:noFill/>
            <a:miter lim="800000"/>
            <a:headEnd/>
            <a:tailEnd/>
          </a:ln>
        </p:spPr>
        <p:txBody>
          <a:bodyPr wrap="none" lIns="90000" tIns="36000" rIns="90000" bIns="36000" anchor="ctr"/>
          <a:lstStyle/>
          <a:p>
            <a:endParaRPr lang="de-DE"/>
          </a:p>
        </p:txBody>
      </p:sp>
      <p:sp>
        <p:nvSpPr>
          <p:cNvPr id="8" name="Rechteck 7"/>
          <p:cNvSpPr/>
          <p:nvPr userDrawn="1"/>
        </p:nvSpPr>
        <p:spPr>
          <a:xfrm>
            <a:off x="8100392" y="6429396"/>
            <a:ext cx="1043608" cy="4286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9" name="Bild 8" descr="logo.jpg"/>
          <p:cNvPicPr>
            <a:picLocks noChangeAspect="1"/>
          </p:cNvPicPr>
          <p:nvPr userDrawn="1"/>
        </p:nvPicPr>
        <p:blipFill rotWithShape="1">
          <a:blip r:embed="rId2" cstate="print">
            <a:extLst>
              <a:ext uri="{28A0092B-C50C-407E-A947-70E740481C1C}">
                <a14:useLocalDpi xmlns:a14="http://schemas.microsoft.com/office/drawing/2010/main" val="0"/>
              </a:ext>
            </a:extLst>
          </a:blip>
          <a:srcRect r="30132"/>
          <a:stretch/>
        </p:blipFill>
        <p:spPr>
          <a:xfrm>
            <a:off x="8279968" y="6494484"/>
            <a:ext cx="713615" cy="258194"/>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HL + Inhalt 2/3 + Fläche + Text">
    <p:spTree>
      <p:nvGrpSpPr>
        <p:cNvPr id="1" name=""/>
        <p:cNvGrpSpPr/>
        <p:nvPr/>
      </p:nvGrpSpPr>
      <p:grpSpPr>
        <a:xfrm>
          <a:off x="0" y="0"/>
          <a:ext cx="0" cy="0"/>
          <a:chOff x="0" y="0"/>
          <a:chExt cx="0" cy="0"/>
        </a:xfrm>
      </p:grpSpPr>
      <p:sp>
        <p:nvSpPr>
          <p:cNvPr id="2" name="Titel 1"/>
          <p:cNvSpPr>
            <a:spLocks noGrp="1"/>
          </p:cNvSpPr>
          <p:nvPr>
            <p:ph type="title"/>
          </p:nvPr>
        </p:nvSpPr>
        <p:spPr>
          <a:xfrm>
            <a:off x="539750" y="206147"/>
            <a:ext cx="8229600" cy="435749"/>
          </a:xfrm>
          <a:prstGeom prst="rect">
            <a:avLst/>
          </a:prstGeom>
        </p:spPr>
        <p:txBody>
          <a:bodyPr/>
          <a:lstStyle/>
          <a:p>
            <a:r>
              <a:rPr lang="de-DE" smtClean="0"/>
              <a:t>Titelmasterformat durch Klicken bearbeiten</a:t>
            </a:r>
            <a:endParaRPr lang="de-DE"/>
          </a:p>
        </p:txBody>
      </p:sp>
      <p:sp>
        <p:nvSpPr>
          <p:cNvPr id="3" name="Inhaltsplatzhalter 2"/>
          <p:cNvSpPr>
            <a:spLocks noGrp="1"/>
          </p:cNvSpPr>
          <p:nvPr>
            <p:ph idx="1" hasCustomPrompt="1"/>
          </p:nvPr>
        </p:nvSpPr>
        <p:spPr>
          <a:xfrm>
            <a:off x="541847" y="1125538"/>
            <a:ext cx="5758941" cy="4895850"/>
          </a:xfrm>
          <a:prstGeom prst="rect">
            <a:avLst/>
          </a:prstGeom>
        </p:spPr>
        <p:txBody>
          <a:bodyPr/>
          <a:lstStyle>
            <a:lvl1pPr>
              <a:defRPr/>
            </a:lvl1pPr>
          </a:lstStyle>
          <a:p>
            <a:pPr lvl="0"/>
            <a:r>
              <a:rPr lang="de-DE" dirty="0" smtClean="0"/>
              <a:t>Erste Ebene</a:t>
            </a:r>
          </a:p>
          <a:p>
            <a:pPr lvl="1"/>
            <a:r>
              <a:rPr lang="de-DE" dirty="0" smtClean="0"/>
              <a:t>Zweite Ebene</a:t>
            </a:r>
          </a:p>
          <a:p>
            <a:pPr lvl="2"/>
            <a:r>
              <a:rPr lang="de-DE" dirty="0" smtClean="0"/>
              <a:t>Dritte Ebene</a:t>
            </a:r>
          </a:p>
        </p:txBody>
      </p:sp>
      <p:sp>
        <p:nvSpPr>
          <p:cNvPr id="4" name="Datumsplatzhalter 3"/>
          <p:cNvSpPr>
            <a:spLocks noGrp="1"/>
          </p:cNvSpPr>
          <p:nvPr>
            <p:ph type="dt" sz="half" idx="10"/>
          </p:nvPr>
        </p:nvSpPr>
        <p:spPr>
          <a:xfrm>
            <a:off x="541848" y="6429396"/>
            <a:ext cx="815442" cy="365125"/>
          </a:xfrm>
          <a:prstGeom prst="rect">
            <a:avLst/>
          </a:prstGeom>
        </p:spPr>
        <p:txBody>
          <a:bodyPr/>
          <a:lstStyle/>
          <a:p>
            <a:fld id="{9BCCA141-245B-42B6-AD84-9495CC8178AA}" type="datetime1">
              <a:rPr lang="de-DE" smtClean="0"/>
              <a:t>03.11.2014</a:t>
            </a:fld>
            <a:endParaRPr lang="de-DE"/>
          </a:p>
        </p:txBody>
      </p:sp>
      <p:sp>
        <p:nvSpPr>
          <p:cNvPr id="5" name="Fußzeilenplatzhalter 4"/>
          <p:cNvSpPr>
            <a:spLocks noGrp="1"/>
          </p:cNvSpPr>
          <p:nvPr>
            <p:ph type="ftr" sz="quarter" idx="11"/>
          </p:nvPr>
        </p:nvSpPr>
        <p:spPr>
          <a:xfrm>
            <a:off x="1895112" y="6429396"/>
            <a:ext cx="6034474" cy="365125"/>
          </a:xfrm>
          <a:prstGeom prst="rect">
            <a:avLst/>
          </a:prstGeom>
        </p:spPr>
        <p:txBody>
          <a:bodyPr/>
          <a:lstStyle/>
          <a:p>
            <a:r>
              <a:rPr lang="de-DE" smtClean="0"/>
              <a:t>adesso SummIT 2013</a:t>
            </a:r>
            <a:endParaRPr lang="de-DE"/>
          </a:p>
        </p:txBody>
      </p:sp>
      <p:sp>
        <p:nvSpPr>
          <p:cNvPr id="6" name="Foliennummernplatzhalter 5"/>
          <p:cNvSpPr>
            <a:spLocks noGrp="1"/>
          </p:cNvSpPr>
          <p:nvPr>
            <p:ph type="sldNum" sz="quarter" idx="12"/>
          </p:nvPr>
        </p:nvSpPr>
        <p:spPr>
          <a:xfrm>
            <a:off x="1357290" y="6429396"/>
            <a:ext cx="503238" cy="365125"/>
          </a:xfrm>
          <a:prstGeom prst="rect">
            <a:avLst/>
          </a:prstGeom>
        </p:spPr>
        <p:txBody>
          <a:bodyPr/>
          <a:lstStyle/>
          <a:p>
            <a:fld id="{4903BD85-9D3F-4103-89E5-2FC5446601FE}" type="slidenum">
              <a:rPr lang="de-DE" smtClean="0"/>
              <a:pPr/>
              <a:t>‹Nr.›</a:t>
            </a:fld>
            <a:endParaRPr lang="de-DE"/>
          </a:p>
        </p:txBody>
      </p:sp>
      <p:sp>
        <p:nvSpPr>
          <p:cNvPr id="7" name="Rectangle 5"/>
          <p:cNvSpPr>
            <a:spLocks noChangeArrowheads="1"/>
          </p:cNvSpPr>
          <p:nvPr userDrawn="1"/>
        </p:nvSpPr>
        <p:spPr bwMode="auto">
          <a:xfrm>
            <a:off x="6443663" y="1125538"/>
            <a:ext cx="2519362" cy="4895850"/>
          </a:xfrm>
          <a:prstGeom prst="rect">
            <a:avLst/>
          </a:prstGeom>
          <a:solidFill>
            <a:schemeClr val="accent1">
              <a:alpha val="40000"/>
            </a:schemeClr>
          </a:solidFill>
          <a:ln w="38100" algn="ctr">
            <a:noFill/>
            <a:miter lim="800000"/>
            <a:headEnd/>
            <a:tailEnd/>
          </a:ln>
        </p:spPr>
        <p:txBody>
          <a:bodyPr wrap="none" lIns="90000" tIns="36000" rIns="90000" bIns="36000" anchor="ctr"/>
          <a:lstStyle/>
          <a:p>
            <a:endParaRPr lang="de-DE"/>
          </a:p>
        </p:txBody>
      </p:sp>
      <p:sp>
        <p:nvSpPr>
          <p:cNvPr id="8" name="Inhaltsplatzhalter 2"/>
          <p:cNvSpPr>
            <a:spLocks noGrp="1"/>
          </p:cNvSpPr>
          <p:nvPr>
            <p:ph idx="13" hasCustomPrompt="1"/>
          </p:nvPr>
        </p:nvSpPr>
        <p:spPr>
          <a:xfrm>
            <a:off x="6442075" y="1125538"/>
            <a:ext cx="2520950" cy="4895850"/>
          </a:xfrm>
          <a:prstGeom prst="rect">
            <a:avLst/>
          </a:prstGeom>
        </p:spPr>
        <p:txBody>
          <a:bodyPr lIns="180000" tIns="180000" rIns="72000" bIns="36000">
            <a:noAutofit/>
          </a:bodyPr>
          <a:lstStyle>
            <a:lvl1pPr marL="130175" indent="-130175">
              <a:lnSpc>
                <a:spcPts val="1400"/>
              </a:lnSpc>
              <a:spcBef>
                <a:spcPts val="500"/>
              </a:spcBef>
              <a:spcAft>
                <a:spcPts val="400"/>
              </a:spcAft>
              <a:defRPr sz="1200"/>
            </a:lvl1pPr>
            <a:lvl2pPr marL="273050" indent="-136525">
              <a:lnSpc>
                <a:spcPts val="1400"/>
              </a:lnSpc>
              <a:spcBef>
                <a:spcPts val="400"/>
              </a:spcBef>
              <a:spcAft>
                <a:spcPts val="200"/>
              </a:spcAft>
              <a:defRPr sz="1200"/>
            </a:lvl2pPr>
            <a:lvl3pPr marL="428625" indent="-146050">
              <a:lnSpc>
                <a:spcPts val="1400"/>
              </a:lnSpc>
              <a:spcBef>
                <a:spcPts val="400"/>
              </a:spcBef>
              <a:spcAft>
                <a:spcPts val="200"/>
              </a:spcAft>
              <a:defRPr sz="1200"/>
            </a:lvl3pPr>
          </a:lstStyle>
          <a:p>
            <a:pPr lvl="0"/>
            <a:r>
              <a:rPr lang="de-DE" dirty="0" smtClean="0"/>
              <a:t>Erste Ebene</a:t>
            </a:r>
          </a:p>
          <a:p>
            <a:pPr lvl="1"/>
            <a:r>
              <a:rPr lang="de-DE" dirty="0" smtClean="0"/>
              <a:t>Zweite Ebene</a:t>
            </a:r>
          </a:p>
          <a:p>
            <a:pPr lvl="2"/>
            <a:r>
              <a:rPr lang="de-DE" dirty="0" smtClean="0"/>
              <a:t>Dritte Ebene</a:t>
            </a:r>
          </a:p>
        </p:txBody>
      </p:sp>
      <p:sp>
        <p:nvSpPr>
          <p:cNvPr id="9" name="Rechteck 8"/>
          <p:cNvSpPr/>
          <p:nvPr userDrawn="1"/>
        </p:nvSpPr>
        <p:spPr>
          <a:xfrm>
            <a:off x="8100392" y="6429396"/>
            <a:ext cx="1043608" cy="4286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0" name="Bild 9" descr="logo.jpg"/>
          <p:cNvPicPr>
            <a:picLocks noChangeAspect="1"/>
          </p:cNvPicPr>
          <p:nvPr userDrawn="1"/>
        </p:nvPicPr>
        <p:blipFill rotWithShape="1">
          <a:blip r:embed="rId2" cstate="print">
            <a:extLst>
              <a:ext uri="{28A0092B-C50C-407E-A947-70E740481C1C}">
                <a14:useLocalDpi xmlns:a14="http://schemas.microsoft.com/office/drawing/2010/main" val="0"/>
              </a:ext>
            </a:extLst>
          </a:blip>
          <a:srcRect r="30132"/>
          <a:stretch/>
        </p:blipFill>
        <p:spPr>
          <a:xfrm>
            <a:off x="8279968" y="6494484"/>
            <a:ext cx="713615" cy="258194"/>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L + Fläche + Text">
    <p:spTree>
      <p:nvGrpSpPr>
        <p:cNvPr id="1" name=""/>
        <p:cNvGrpSpPr/>
        <p:nvPr/>
      </p:nvGrpSpPr>
      <p:grpSpPr>
        <a:xfrm>
          <a:off x="0" y="0"/>
          <a:ext cx="0" cy="0"/>
          <a:chOff x="0" y="0"/>
          <a:chExt cx="0" cy="0"/>
        </a:xfrm>
      </p:grpSpPr>
      <p:sp>
        <p:nvSpPr>
          <p:cNvPr id="2" name="Titel 1"/>
          <p:cNvSpPr>
            <a:spLocks noGrp="1"/>
          </p:cNvSpPr>
          <p:nvPr>
            <p:ph type="title"/>
          </p:nvPr>
        </p:nvSpPr>
        <p:spPr>
          <a:xfrm>
            <a:off x="539750" y="206147"/>
            <a:ext cx="8229600" cy="435749"/>
          </a:xfrm>
          <a:prstGeom prst="rect">
            <a:avLst/>
          </a:prstGeom>
        </p:spPr>
        <p:txBody>
          <a:bodyPr/>
          <a:lstStyle/>
          <a:p>
            <a:r>
              <a:rPr lang="de-DE" smtClean="0"/>
              <a:t>Titelmasterformat durch Klicken bearbeiten</a:t>
            </a:r>
            <a:endParaRPr lang="de-DE"/>
          </a:p>
        </p:txBody>
      </p:sp>
      <p:sp>
        <p:nvSpPr>
          <p:cNvPr id="4" name="Datumsplatzhalter 3"/>
          <p:cNvSpPr>
            <a:spLocks noGrp="1"/>
          </p:cNvSpPr>
          <p:nvPr>
            <p:ph type="dt" sz="half" idx="10"/>
          </p:nvPr>
        </p:nvSpPr>
        <p:spPr>
          <a:xfrm>
            <a:off x="541848" y="6429396"/>
            <a:ext cx="815442" cy="365125"/>
          </a:xfrm>
          <a:prstGeom prst="rect">
            <a:avLst/>
          </a:prstGeom>
        </p:spPr>
        <p:txBody>
          <a:bodyPr/>
          <a:lstStyle/>
          <a:p>
            <a:fld id="{742FC5FF-6D3B-4352-8AFD-5D37C565D3BB}" type="datetime1">
              <a:rPr lang="de-DE" smtClean="0"/>
              <a:t>03.11.2014</a:t>
            </a:fld>
            <a:endParaRPr lang="de-DE"/>
          </a:p>
        </p:txBody>
      </p:sp>
      <p:sp>
        <p:nvSpPr>
          <p:cNvPr id="5" name="Fußzeilenplatzhalter 4"/>
          <p:cNvSpPr>
            <a:spLocks noGrp="1"/>
          </p:cNvSpPr>
          <p:nvPr>
            <p:ph type="ftr" sz="quarter" idx="11"/>
          </p:nvPr>
        </p:nvSpPr>
        <p:spPr>
          <a:xfrm>
            <a:off x="1895112" y="6429396"/>
            <a:ext cx="6034474" cy="365125"/>
          </a:xfrm>
          <a:prstGeom prst="rect">
            <a:avLst/>
          </a:prstGeom>
        </p:spPr>
        <p:txBody>
          <a:bodyPr/>
          <a:lstStyle/>
          <a:p>
            <a:r>
              <a:rPr lang="de-DE" smtClean="0"/>
              <a:t>adesso SummIT 2013</a:t>
            </a:r>
            <a:endParaRPr lang="de-DE"/>
          </a:p>
        </p:txBody>
      </p:sp>
      <p:sp>
        <p:nvSpPr>
          <p:cNvPr id="6" name="Foliennummernplatzhalter 5"/>
          <p:cNvSpPr>
            <a:spLocks noGrp="1"/>
          </p:cNvSpPr>
          <p:nvPr>
            <p:ph type="sldNum" sz="quarter" idx="12"/>
          </p:nvPr>
        </p:nvSpPr>
        <p:spPr>
          <a:xfrm>
            <a:off x="1357290" y="6429396"/>
            <a:ext cx="503238" cy="365125"/>
          </a:xfrm>
          <a:prstGeom prst="rect">
            <a:avLst/>
          </a:prstGeom>
        </p:spPr>
        <p:txBody>
          <a:bodyPr/>
          <a:lstStyle/>
          <a:p>
            <a:fld id="{4903BD85-9D3F-4103-89E5-2FC5446601FE}" type="slidenum">
              <a:rPr lang="de-DE" smtClean="0"/>
              <a:pPr/>
              <a:t>‹Nr.›</a:t>
            </a:fld>
            <a:endParaRPr lang="de-DE"/>
          </a:p>
        </p:txBody>
      </p:sp>
      <p:sp>
        <p:nvSpPr>
          <p:cNvPr id="7" name="Rectangle 5"/>
          <p:cNvSpPr>
            <a:spLocks noChangeArrowheads="1"/>
          </p:cNvSpPr>
          <p:nvPr userDrawn="1"/>
        </p:nvSpPr>
        <p:spPr bwMode="auto">
          <a:xfrm>
            <a:off x="6443663" y="1125538"/>
            <a:ext cx="2519362" cy="4895850"/>
          </a:xfrm>
          <a:prstGeom prst="rect">
            <a:avLst/>
          </a:prstGeom>
          <a:solidFill>
            <a:schemeClr val="accent1">
              <a:alpha val="40000"/>
            </a:schemeClr>
          </a:solidFill>
          <a:ln w="38100" algn="ctr">
            <a:noFill/>
            <a:miter lim="800000"/>
            <a:headEnd/>
            <a:tailEnd/>
          </a:ln>
        </p:spPr>
        <p:txBody>
          <a:bodyPr wrap="none" lIns="90000" tIns="36000" rIns="90000" bIns="36000" anchor="ctr"/>
          <a:lstStyle/>
          <a:p>
            <a:endParaRPr lang="de-DE"/>
          </a:p>
        </p:txBody>
      </p:sp>
      <p:sp>
        <p:nvSpPr>
          <p:cNvPr id="8" name="Inhaltsplatzhalter 2"/>
          <p:cNvSpPr>
            <a:spLocks noGrp="1"/>
          </p:cNvSpPr>
          <p:nvPr>
            <p:ph idx="13" hasCustomPrompt="1"/>
          </p:nvPr>
        </p:nvSpPr>
        <p:spPr>
          <a:xfrm>
            <a:off x="6442075" y="1125538"/>
            <a:ext cx="2520950" cy="4895850"/>
          </a:xfrm>
          <a:prstGeom prst="rect">
            <a:avLst/>
          </a:prstGeom>
        </p:spPr>
        <p:txBody>
          <a:bodyPr lIns="180000" tIns="180000" rIns="72000" bIns="36000">
            <a:noAutofit/>
          </a:bodyPr>
          <a:lstStyle>
            <a:lvl1pPr marL="130175" indent="-130175">
              <a:lnSpc>
                <a:spcPts val="1400"/>
              </a:lnSpc>
              <a:spcBef>
                <a:spcPts val="500"/>
              </a:spcBef>
              <a:spcAft>
                <a:spcPts val="400"/>
              </a:spcAft>
              <a:defRPr sz="1200"/>
            </a:lvl1pPr>
            <a:lvl2pPr marL="273600" indent="-130175">
              <a:lnSpc>
                <a:spcPts val="1400"/>
              </a:lnSpc>
              <a:spcBef>
                <a:spcPts val="400"/>
              </a:spcBef>
              <a:spcAft>
                <a:spcPts val="200"/>
              </a:spcAft>
              <a:defRPr sz="1200"/>
            </a:lvl2pPr>
            <a:lvl3pPr marL="428400" indent="-144463">
              <a:lnSpc>
                <a:spcPts val="1400"/>
              </a:lnSpc>
              <a:spcBef>
                <a:spcPts val="400"/>
              </a:spcBef>
              <a:spcAft>
                <a:spcPts val="200"/>
              </a:spcAft>
              <a:defRPr sz="1200"/>
            </a:lvl3pPr>
          </a:lstStyle>
          <a:p>
            <a:pPr lvl="0"/>
            <a:r>
              <a:rPr lang="de-DE" dirty="0" smtClean="0"/>
              <a:t>Erste Ebene</a:t>
            </a:r>
          </a:p>
          <a:p>
            <a:pPr lvl="1"/>
            <a:r>
              <a:rPr lang="de-DE" dirty="0" smtClean="0"/>
              <a:t>Zweite Ebene</a:t>
            </a:r>
          </a:p>
          <a:p>
            <a:pPr lvl="2"/>
            <a:r>
              <a:rPr lang="de-DE" dirty="0" smtClean="0"/>
              <a:t>Dritte Ebene</a:t>
            </a:r>
          </a:p>
        </p:txBody>
      </p:sp>
      <p:sp>
        <p:nvSpPr>
          <p:cNvPr id="9" name="Rechteck 8"/>
          <p:cNvSpPr/>
          <p:nvPr userDrawn="1"/>
        </p:nvSpPr>
        <p:spPr>
          <a:xfrm>
            <a:off x="8100392" y="6429396"/>
            <a:ext cx="1043608" cy="4286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0" name="Bild 9" descr="logo.jpg"/>
          <p:cNvPicPr>
            <a:picLocks noChangeAspect="1"/>
          </p:cNvPicPr>
          <p:nvPr userDrawn="1"/>
        </p:nvPicPr>
        <p:blipFill rotWithShape="1">
          <a:blip r:embed="rId2" cstate="print">
            <a:extLst>
              <a:ext uri="{28A0092B-C50C-407E-A947-70E740481C1C}">
                <a14:useLocalDpi xmlns:a14="http://schemas.microsoft.com/office/drawing/2010/main" val="0"/>
              </a:ext>
            </a:extLst>
          </a:blip>
          <a:srcRect r="30132"/>
          <a:stretch/>
        </p:blipFill>
        <p:spPr>
          <a:xfrm>
            <a:off x="8279968" y="6494484"/>
            <a:ext cx="713615" cy="258194"/>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HL + Inhalt 2/3 + Fläche + Text unten">
    <p:spTree>
      <p:nvGrpSpPr>
        <p:cNvPr id="1" name=""/>
        <p:cNvGrpSpPr/>
        <p:nvPr/>
      </p:nvGrpSpPr>
      <p:grpSpPr>
        <a:xfrm>
          <a:off x="0" y="0"/>
          <a:ext cx="0" cy="0"/>
          <a:chOff x="0" y="0"/>
          <a:chExt cx="0" cy="0"/>
        </a:xfrm>
      </p:grpSpPr>
      <p:sp>
        <p:nvSpPr>
          <p:cNvPr id="2" name="Titel 1"/>
          <p:cNvSpPr>
            <a:spLocks noGrp="1"/>
          </p:cNvSpPr>
          <p:nvPr>
            <p:ph type="title"/>
          </p:nvPr>
        </p:nvSpPr>
        <p:spPr>
          <a:xfrm>
            <a:off x="539750" y="206147"/>
            <a:ext cx="8229600" cy="435749"/>
          </a:xfrm>
          <a:prstGeom prst="rect">
            <a:avLst/>
          </a:prstGeom>
        </p:spPr>
        <p:txBody>
          <a:bodyPr/>
          <a:lstStyle/>
          <a:p>
            <a:r>
              <a:rPr lang="de-DE" smtClean="0"/>
              <a:t>Titelmasterformat durch Klicken bearbeiten</a:t>
            </a:r>
            <a:endParaRPr lang="de-DE"/>
          </a:p>
        </p:txBody>
      </p:sp>
      <p:sp>
        <p:nvSpPr>
          <p:cNvPr id="3" name="Inhaltsplatzhalter 2"/>
          <p:cNvSpPr>
            <a:spLocks noGrp="1"/>
          </p:cNvSpPr>
          <p:nvPr>
            <p:ph idx="1" hasCustomPrompt="1"/>
          </p:nvPr>
        </p:nvSpPr>
        <p:spPr>
          <a:xfrm>
            <a:off x="541847" y="1125538"/>
            <a:ext cx="5758941" cy="4895850"/>
          </a:xfrm>
          <a:prstGeom prst="rect">
            <a:avLst/>
          </a:prstGeom>
        </p:spPr>
        <p:txBody>
          <a:bodyPr/>
          <a:lstStyle>
            <a:lvl1pPr>
              <a:defRPr/>
            </a:lvl1pPr>
          </a:lstStyle>
          <a:p>
            <a:pPr lvl="0"/>
            <a:r>
              <a:rPr lang="de-DE" dirty="0" smtClean="0"/>
              <a:t>Erste Ebene</a:t>
            </a:r>
          </a:p>
          <a:p>
            <a:pPr lvl="1"/>
            <a:r>
              <a:rPr lang="de-DE" dirty="0" smtClean="0"/>
              <a:t>Zweite Ebene</a:t>
            </a:r>
          </a:p>
          <a:p>
            <a:pPr lvl="2"/>
            <a:r>
              <a:rPr lang="de-DE" dirty="0" smtClean="0"/>
              <a:t>Dritte Ebene</a:t>
            </a:r>
          </a:p>
        </p:txBody>
      </p:sp>
      <p:sp>
        <p:nvSpPr>
          <p:cNvPr id="4" name="Datumsplatzhalter 3"/>
          <p:cNvSpPr>
            <a:spLocks noGrp="1"/>
          </p:cNvSpPr>
          <p:nvPr>
            <p:ph type="dt" sz="half" idx="10"/>
          </p:nvPr>
        </p:nvSpPr>
        <p:spPr>
          <a:xfrm>
            <a:off x="541848" y="6429396"/>
            <a:ext cx="815442" cy="365125"/>
          </a:xfrm>
          <a:prstGeom prst="rect">
            <a:avLst/>
          </a:prstGeom>
        </p:spPr>
        <p:txBody>
          <a:bodyPr/>
          <a:lstStyle/>
          <a:p>
            <a:fld id="{BD94AEF3-2458-48BD-8AC4-3A69981C504C}" type="datetime1">
              <a:rPr lang="de-DE" smtClean="0"/>
              <a:t>03.11.2014</a:t>
            </a:fld>
            <a:endParaRPr lang="de-DE"/>
          </a:p>
        </p:txBody>
      </p:sp>
      <p:sp>
        <p:nvSpPr>
          <p:cNvPr id="5" name="Fußzeilenplatzhalter 4"/>
          <p:cNvSpPr>
            <a:spLocks noGrp="1"/>
          </p:cNvSpPr>
          <p:nvPr>
            <p:ph type="ftr" sz="quarter" idx="11"/>
          </p:nvPr>
        </p:nvSpPr>
        <p:spPr>
          <a:xfrm>
            <a:off x="1895112" y="6429396"/>
            <a:ext cx="6034474" cy="365125"/>
          </a:xfrm>
          <a:prstGeom prst="rect">
            <a:avLst/>
          </a:prstGeom>
        </p:spPr>
        <p:txBody>
          <a:bodyPr/>
          <a:lstStyle/>
          <a:p>
            <a:r>
              <a:rPr lang="de-DE" smtClean="0"/>
              <a:t>adesso SummIT 2013</a:t>
            </a:r>
            <a:endParaRPr lang="de-DE"/>
          </a:p>
        </p:txBody>
      </p:sp>
      <p:sp>
        <p:nvSpPr>
          <p:cNvPr id="6" name="Foliennummernplatzhalter 5"/>
          <p:cNvSpPr>
            <a:spLocks noGrp="1"/>
          </p:cNvSpPr>
          <p:nvPr>
            <p:ph type="sldNum" sz="quarter" idx="12"/>
          </p:nvPr>
        </p:nvSpPr>
        <p:spPr>
          <a:xfrm>
            <a:off x="1357290" y="6429396"/>
            <a:ext cx="503238" cy="365125"/>
          </a:xfrm>
          <a:prstGeom prst="rect">
            <a:avLst/>
          </a:prstGeom>
        </p:spPr>
        <p:txBody>
          <a:bodyPr/>
          <a:lstStyle/>
          <a:p>
            <a:fld id="{4903BD85-9D3F-4103-89E5-2FC5446601FE}" type="slidenum">
              <a:rPr lang="de-DE" smtClean="0"/>
              <a:pPr/>
              <a:t>‹Nr.›</a:t>
            </a:fld>
            <a:endParaRPr lang="de-DE"/>
          </a:p>
        </p:txBody>
      </p:sp>
      <p:sp>
        <p:nvSpPr>
          <p:cNvPr id="7" name="Rectangle 5"/>
          <p:cNvSpPr>
            <a:spLocks noChangeArrowheads="1"/>
          </p:cNvSpPr>
          <p:nvPr userDrawn="1"/>
        </p:nvSpPr>
        <p:spPr bwMode="auto">
          <a:xfrm>
            <a:off x="6443663" y="1125538"/>
            <a:ext cx="2519362" cy="4895850"/>
          </a:xfrm>
          <a:prstGeom prst="rect">
            <a:avLst/>
          </a:prstGeom>
          <a:solidFill>
            <a:schemeClr val="accent1">
              <a:alpha val="40000"/>
            </a:schemeClr>
          </a:solidFill>
          <a:ln w="38100" algn="ctr">
            <a:noFill/>
            <a:miter lim="800000"/>
            <a:headEnd/>
            <a:tailEnd/>
          </a:ln>
        </p:spPr>
        <p:txBody>
          <a:bodyPr wrap="none" lIns="90000" tIns="36000" rIns="90000" bIns="36000" anchor="ctr"/>
          <a:lstStyle/>
          <a:p>
            <a:endParaRPr lang="de-DE"/>
          </a:p>
        </p:txBody>
      </p:sp>
      <p:sp>
        <p:nvSpPr>
          <p:cNvPr id="8" name="Inhaltsplatzhalter 2"/>
          <p:cNvSpPr>
            <a:spLocks noGrp="1"/>
          </p:cNvSpPr>
          <p:nvPr>
            <p:ph idx="13" hasCustomPrompt="1"/>
          </p:nvPr>
        </p:nvSpPr>
        <p:spPr>
          <a:xfrm>
            <a:off x="6443663" y="4268810"/>
            <a:ext cx="2520950" cy="1752578"/>
          </a:xfrm>
          <a:prstGeom prst="rect">
            <a:avLst/>
          </a:prstGeom>
        </p:spPr>
        <p:txBody>
          <a:bodyPr lIns="180000" tIns="180000" rIns="72000" bIns="36000">
            <a:noAutofit/>
          </a:bodyPr>
          <a:lstStyle>
            <a:lvl1pPr marL="129600" indent="-157163">
              <a:lnSpc>
                <a:spcPts val="1400"/>
              </a:lnSpc>
              <a:spcBef>
                <a:spcPts val="500"/>
              </a:spcBef>
              <a:spcAft>
                <a:spcPts val="400"/>
              </a:spcAft>
              <a:defRPr sz="1200"/>
            </a:lvl1pPr>
            <a:lvl2pPr marL="273600" indent="-176213">
              <a:lnSpc>
                <a:spcPts val="1400"/>
              </a:lnSpc>
              <a:spcBef>
                <a:spcPts val="400"/>
              </a:spcBef>
              <a:spcAft>
                <a:spcPts val="200"/>
              </a:spcAft>
              <a:defRPr sz="1200"/>
            </a:lvl2pPr>
            <a:lvl3pPr marL="428400" indent="-176213">
              <a:lnSpc>
                <a:spcPts val="1400"/>
              </a:lnSpc>
              <a:spcBef>
                <a:spcPts val="400"/>
              </a:spcBef>
              <a:spcAft>
                <a:spcPts val="200"/>
              </a:spcAft>
              <a:defRPr sz="1200"/>
            </a:lvl3pPr>
          </a:lstStyle>
          <a:p>
            <a:pPr lvl="0"/>
            <a:r>
              <a:rPr lang="de-DE" dirty="0" smtClean="0"/>
              <a:t>Erste Ebene</a:t>
            </a:r>
          </a:p>
          <a:p>
            <a:pPr lvl="1"/>
            <a:r>
              <a:rPr lang="de-DE" dirty="0" smtClean="0"/>
              <a:t>Zweite Ebene</a:t>
            </a:r>
          </a:p>
          <a:p>
            <a:pPr lvl="2"/>
            <a:r>
              <a:rPr lang="de-DE" dirty="0" smtClean="0"/>
              <a:t>Dritte Ebene</a:t>
            </a:r>
          </a:p>
        </p:txBody>
      </p:sp>
      <p:sp>
        <p:nvSpPr>
          <p:cNvPr id="9" name="Rechteck 8"/>
          <p:cNvSpPr/>
          <p:nvPr userDrawn="1"/>
        </p:nvSpPr>
        <p:spPr>
          <a:xfrm>
            <a:off x="8100392" y="6429396"/>
            <a:ext cx="1043608" cy="4286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0" name="Bild 9" descr="logo.jpg"/>
          <p:cNvPicPr>
            <a:picLocks noChangeAspect="1"/>
          </p:cNvPicPr>
          <p:nvPr userDrawn="1"/>
        </p:nvPicPr>
        <p:blipFill rotWithShape="1">
          <a:blip r:embed="rId2" cstate="print">
            <a:extLst>
              <a:ext uri="{28A0092B-C50C-407E-A947-70E740481C1C}">
                <a14:useLocalDpi xmlns:a14="http://schemas.microsoft.com/office/drawing/2010/main" val="0"/>
              </a:ext>
            </a:extLst>
          </a:blip>
          <a:srcRect r="30132"/>
          <a:stretch/>
        </p:blipFill>
        <p:spPr>
          <a:xfrm>
            <a:off x="8279968" y="6494484"/>
            <a:ext cx="713615" cy="258194"/>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HL + 2 Spalten">
    <p:spTree>
      <p:nvGrpSpPr>
        <p:cNvPr id="1" name=""/>
        <p:cNvGrpSpPr/>
        <p:nvPr/>
      </p:nvGrpSpPr>
      <p:grpSpPr>
        <a:xfrm>
          <a:off x="0" y="0"/>
          <a:ext cx="0" cy="0"/>
          <a:chOff x="0" y="0"/>
          <a:chExt cx="0" cy="0"/>
        </a:xfrm>
      </p:grpSpPr>
      <p:sp>
        <p:nvSpPr>
          <p:cNvPr id="12" name="Rectangle 5"/>
          <p:cNvSpPr>
            <a:spLocks noChangeArrowheads="1"/>
          </p:cNvSpPr>
          <p:nvPr userDrawn="1"/>
        </p:nvSpPr>
        <p:spPr bwMode="auto">
          <a:xfrm>
            <a:off x="541848" y="1357298"/>
            <a:ext cx="4104000" cy="4664090"/>
          </a:xfrm>
          <a:prstGeom prst="rect">
            <a:avLst/>
          </a:prstGeom>
          <a:solidFill>
            <a:schemeClr val="accent1">
              <a:alpha val="40000"/>
            </a:schemeClr>
          </a:solidFill>
          <a:ln w="38100" algn="ctr">
            <a:noFill/>
            <a:miter lim="800000"/>
            <a:headEnd/>
            <a:tailEnd/>
          </a:ln>
        </p:spPr>
        <p:txBody>
          <a:bodyPr wrap="none" lIns="90000" tIns="36000" rIns="90000" bIns="36000" anchor="ctr"/>
          <a:lstStyle/>
          <a:p>
            <a:endParaRPr lang="de-DE"/>
          </a:p>
        </p:txBody>
      </p:sp>
      <p:sp>
        <p:nvSpPr>
          <p:cNvPr id="13" name="Rectangle 5"/>
          <p:cNvSpPr>
            <a:spLocks noChangeArrowheads="1"/>
          </p:cNvSpPr>
          <p:nvPr userDrawn="1"/>
        </p:nvSpPr>
        <p:spPr bwMode="auto">
          <a:xfrm>
            <a:off x="4860613" y="1357298"/>
            <a:ext cx="4104000" cy="4664090"/>
          </a:xfrm>
          <a:prstGeom prst="rect">
            <a:avLst/>
          </a:prstGeom>
          <a:solidFill>
            <a:schemeClr val="accent1">
              <a:alpha val="40000"/>
            </a:schemeClr>
          </a:solidFill>
          <a:ln w="38100" algn="ctr">
            <a:noFill/>
            <a:miter lim="800000"/>
            <a:headEnd/>
            <a:tailEnd/>
          </a:ln>
        </p:spPr>
        <p:txBody>
          <a:bodyPr wrap="none" lIns="90000" tIns="36000" rIns="90000" bIns="36000" anchor="ctr"/>
          <a:lstStyle/>
          <a:p>
            <a:endParaRPr lang="de-DE"/>
          </a:p>
        </p:txBody>
      </p:sp>
      <p:sp>
        <p:nvSpPr>
          <p:cNvPr id="14" name="Rectangle 5"/>
          <p:cNvSpPr>
            <a:spLocks noChangeArrowheads="1"/>
          </p:cNvSpPr>
          <p:nvPr userDrawn="1"/>
        </p:nvSpPr>
        <p:spPr bwMode="auto">
          <a:xfrm>
            <a:off x="4860613" y="1357298"/>
            <a:ext cx="4104000" cy="360000"/>
          </a:xfrm>
          <a:prstGeom prst="rect">
            <a:avLst/>
          </a:prstGeom>
          <a:solidFill>
            <a:schemeClr val="tx2"/>
          </a:solidFill>
          <a:ln w="38100" algn="ctr">
            <a:noFill/>
            <a:miter lim="800000"/>
            <a:headEnd/>
            <a:tailEnd/>
          </a:ln>
        </p:spPr>
        <p:txBody>
          <a:bodyPr wrap="none" lIns="90000" tIns="36000" rIns="90000" bIns="36000" anchor="ctr"/>
          <a:lstStyle/>
          <a:p>
            <a:endParaRPr lang="de-DE"/>
          </a:p>
        </p:txBody>
      </p:sp>
      <p:sp>
        <p:nvSpPr>
          <p:cNvPr id="15" name="Rectangle 5"/>
          <p:cNvSpPr>
            <a:spLocks noChangeArrowheads="1"/>
          </p:cNvSpPr>
          <p:nvPr userDrawn="1"/>
        </p:nvSpPr>
        <p:spPr bwMode="auto">
          <a:xfrm>
            <a:off x="541848" y="1357298"/>
            <a:ext cx="4104000" cy="360000"/>
          </a:xfrm>
          <a:prstGeom prst="rect">
            <a:avLst/>
          </a:prstGeom>
          <a:solidFill>
            <a:schemeClr val="tx2"/>
          </a:solidFill>
          <a:ln w="38100" algn="ctr">
            <a:noFill/>
            <a:miter lim="800000"/>
            <a:headEnd/>
            <a:tailEnd/>
          </a:ln>
        </p:spPr>
        <p:txBody>
          <a:bodyPr wrap="none" lIns="90000" tIns="36000" rIns="90000" bIns="36000" anchor="ctr"/>
          <a:lstStyle/>
          <a:p>
            <a:endParaRPr lang="de-DE"/>
          </a:p>
        </p:txBody>
      </p:sp>
      <p:sp>
        <p:nvSpPr>
          <p:cNvPr id="2" name="Titel 1"/>
          <p:cNvSpPr>
            <a:spLocks noGrp="1"/>
          </p:cNvSpPr>
          <p:nvPr>
            <p:ph type="title"/>
          </p:nvPr>
        </p:nvSpPr>
        <p:spPr>
          <a:xfrm>
            <a:off x="539750" y="206147"/>
            <a:ext cx="8229600" cy="435749"/>
          </a:xfrm>
          <a:prstGeom prst="rect">
            <a:avLst/>
          </a:prstGeom>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538134" y="1400870"/>
            <a:ext cx="4107714" cy="271117"/>
          </a:xfrm>
          <a:prstGeom prst="rect">
            <a:avLst/>
          </a:prstGeom>
        </p:spPr>
        <p:txBody>
          <a:bodyPr lIns="180000" anchor="t" anchorCtr="0">
            <a:noAutofit/>
          </a:bodyPr>
          <a:lstStyle>
            <a:lvl1pPr marL="0" indent="0" algn="l">
              <a:buNone/>
              <a:defRPr sz="1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538134" y="1885948"/>
            <a:ext cx="4104000" cy="4135440"/>
          </a:xfrm>
          <a:prstGeom prst="rect">
            <a:avLst/>
          </a:prstGeom>
        </p:spPr>
        <p:txBody>
          <a:bodyPr lIns="180000" rIns="0">
            <a:noAutofit/>
          </a:bodyPr>
          <a:lstStyle>
            <a:lvl1pPr marL="182563" indent="-182563">
              <a:lnSpc>
                <a:spcPts val="1800"/>
              </a:lnSpc>
              <a:spcBef>
                <a:spcPts val="700"/>
              </a:spcBef>
              <a:spcAft>
                <a:spcPts val="400"/>
              </a:spcAft>
              <a:defRPr sz="1600"/>
            </a:lvl1pPr>
            <a:lvl2pPr marL="360363" indent="-165100">
              <a:lnSpc>
                <a:spcPts val="1800"/>
              </a:lnSpc>
              <a:spcBef>
                <a:spcPts val="500"/>
              </a:spcBef>
              <a:spcAft>
                <a:spcPts val="200"/>
              </a:spcAft>
              <a:defRPr sz="1600"/>
            </a:lvl2pPr>
            <a:lvl3pPr marL="534988" indent="-174625">
              <a:lnSpc>
                <a:spcPts val="1800"/>
              </a:lnSpc>
              <a:spcBef>
                <a:spcPts val="500"/>
              </a:spcBef>
              <a:spcAft>
                <a:spcPts val="200"/>
              </a:spcAft>
              <a:defRPr sz="16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p:txBody>
      </p:sp>
      <p:sp>
        <p:nvSpPr>
          <p:cNvPr id="5" name="Textplatzhalter 4"/>
          <p:cNvSpPr>
            <a:spLocks noGrp="1"/>
          </p:cNvSpPr>
          <p:nvPr>
            <p:ph type="body" sz="quarter" idx="3"/>
          </p:nvPr>
        </p:nvSpPr>
        <p:spPr>
          <a:xfrm>
            <a:off x="4860613" y="1400870"/>
            <a:ext cx="4104000" cy="316427"/>
          </a:xfrm>
          <a:prstGeom prst="rect">
            <a:avLst/>
          </a:prstGeom>
        </p:spPr>
        <p:txBody>
          <a:bodyPr lIns="180000" anchor="t" anchorCtr="0">
            <a:noAutofit/>
          </a:bodyPr>
          <a:lstStyle>
            <a:lvl1pPr marL="0" indent="0">
              <a:buNone/>
              <a:defRPr sz="1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860613" y="1885949"/>
            <a:ext cx="4105275" cy="4135439"/>
          </a:xfrm>
          <a:prstGeom prst="rect">
            <a:avLst/>
          </a:prstGeom>
        </p:spPr>
        <p:txBody>
          <a:bodyPr lIns="180000">
            <a:noAutofit/>
          </a:bodyPr>
          <a:lstStyle>
            <a:lvl1pPr marL="182563" indent="-182563">
              <a:lnSpc>
                <a:spcPts val="1800"/>
              </a:lnSpc>
              <a:spcBef>
                <a:spcPts val="700"/>
              </a:spcBef>
              <a:spcAft>
                <a:spcPts val="200"/>
              </a:spcAft>
              <a:defRPr sz="1600"/>
            </a:lvl1pPr>
            <a:lvl2pPr marL="352425" indent="-169863">
              <a:lnSpc>
                <a:spcPts val="1800"/>
              </a:lnSpc>
              <a:spcBef>
                <a:spcPts val="500"/>
              </a:spcBef>
              <a:spcAft>
                <a:spcPts val="200"/>
              </a:spcAft>
              <a:defRPr sz="1600"/>
            </a:lvl2pPr>
            <a:lvl3pPr marL="534988" indent="-182563">
              <a:lnSpc>
                <a:spcPts val="1800"/>
              </a:lnSpc>
              <a:spcBef>
                <a:spcPts val="500"/>
              </a:spcBef>
              <a:spcAft>
                <a:spcPts val="200"/>
              </a:spcAft>
              <a:defRPr sz="16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p:txBody>
      </p:sp>
      <p:sp>
        <p:nvSpPr>
          <p:cNvPr id="7" name="Datumsplatzhalter 6"/>
          <p:cNvSpPr>
            <a:spLocks noGrp="1"/>
          </p:cNvSpPr>
          <p:nvPr>
            <p:ph type="dt" sz="half" idx="10"/>
          </p:nvPr>
        </p:nvSpPr>
        <p:spPr>
          <a:xfrm>
            <a:off x="541848" y="6429396"/>
            <a:ext cx="815442" cy="365125"/>
          </a:xfrm>
          <a:prstGeom prst="rect">
            <a:avLst/>
          </a:prstGeom>
        </p:spPr>
        <p:txBody>
          <a:bodyPr/>
          <a:lstStyle/>
          <a:p>
            <a:fld id="{D1CA7FF8-9379-4AA5-A090-67EACAA8FBB1}" type="datetime1">
              <a:rPr lang="de-DE" smtClean="0"/>
              <a:t>03.11.2014</a:t>
            </a:fld>
            <a:endParaRPr lang="de-DE"/>
          </a:p>
        </p:txBody>
      </p:sp>
      <p:sp>
        <p:nvSpPr>
          <p:cNvPr id="8" name="Fußzeilenplatzhalter 7"/>
          <p:cNvSpPr>
            <a:spLocks noGrp="1"/>
          </p:cNvSpPr>
          <p:nvPr>
            <p:ph type="ftr" sz="quarter" idx="11"/>
          </p:nvPr>
        </p:nvSpPr>
        <p:spPr>
          <a:xfrm>
            <a:off x="1895112" y="6429396"/>
            <a:ext cx="6034474" cy="365125"/>
          </a:xfrm>
          <a:prstGeom prst="rect">
            <a:avLst/>
          </a:prstGeom>
        </p:spPr>
        <p:txBody>
          <a:bodyPr/>
          <a:lstStyle/>
          <a:p>
            <a:r>
              <a:rPr lang="de-DE" smtClean="0"/>
              <a:t>adesso SummIT 2013</a:t>
            </a:r>
            <a:endParaRPr lang="de-DE"/>
          </a:p>
        </p:txBody>
      </p:sp>
      <p:sp>
        <p:nvSpPr>
          <p:cNvPr id="9" name="Foliennummernplatzhalter 8"/>
          <p:cNvSpPr>
            <a:spLocks noGrp="1"/>
          </p:cNvSpPr>
          <p:nvPr>
            <p:ph type="sldNum" sz="quarter" idx="12"/>
          </p:nvPr>
        </p:nvSpPr>
        <p:spPr>
          <a:xfrm>
            <a:off x="1357290" y="6429396"/>
            <a:ext cx="503238" cy="365125"/>
          </a:xfrm>
          <a:prstGeom prst="rect">
            <a:avLst/>
          </a:prstGeom>
        </p:spPr>
        <p:txBody>
          <a:bodyPr/>
          <a:lstStyle/>
          <a:p>
            <a:fld id="{4903BD85-9D3F-4103-89E5-2FC5446601FE}" type="slidenum">
              <a:rPr lang="de-DE" smtClean="0"/>
              <a:pPr/>
              <a:t>‹Nr.›</a:t>
            </a:fld>
            <a:endParaRPr lang="de-DE"/>
          </a:p>
        </p:txBody>
      </p:sp>
      <p:sp>
        <p:nvSpPr>
          <p:cNvPr id="16" name="Rechteck 15"/>
          <p:cNvSpPr/>
          <p:nvPr userDrawn="1"/>
        </p:nvSpPr>
        <p:spPr>
          <a:xfrm>
            <a:off x="8100392" y="6429396"/>
            <a:ext cx="1043608" cy="4286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7" name="Bild 16" descr="logo.jpg"/>
          <p:cNvPicPr>
            <a:picLocks noChangeAspect="1"/>
          </p:cNvPicPr>
          <p:nvPr userDrawn="1"/>
        </p:nvPicPr>
        <p:blipFill rotWithShape="1">
          <a:blip r:embed="rId2" cstate="print">
            <a:extLst>
              <a:ext uri="{28A0092B-C50C-407E-A947-70E740481C1C}">
                <a14:useLocalDpi xmlns:a14="http://schemas.microsoft.com/office/drawing/2010/main" val="0"/>
              </a:ext>
            </a:extLst>
          </a:blip>
          <a:srcRect r="30132"/>
          <a:stretch/>
        </p:blipFill>
        <p:spPr>
          <a:xfrm>
            <a:off x="8279968" y="6494484"/>
            <a:ext cx="713615" cy="258194"/>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18" Type="http://schemas.openxmlformats.org/officeDocument/2006/relationships/image" Target="../media/image1.png"/><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17" Type="http://schemas.openxmlformats.org/officeDocument/2006/relationships/theme" Target="../theme/theme2.xml"/><Relationship Id="rId2" Type="http://schemas.openxmlformats.org/officeDocument/2006/relationships/slideLayout" Target="../slideLayouts/slideLayout12.xml"/><Relationship Id="rId16" Type="http://schemas.openxmlformats.org/officeDocument/2006/relationships/slideLayout" Target="../slideLayouts/slideLayout26.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5" Type="http://schemas.openxmlformats.org/officeDocument/2006/relationships/slideLayout" Target="../slideLayouts/slideLayout25.xml"/><Relationship Id="rId10" Type="http://schemas.openxmlformats.org/officeDocument/2006/relationships/slideLayout" Target="../slideLayouts/slideLayout20.xml"/><Relationship Id="rId19" Type="http://schemas.openxmlformats.org/officeDocument/2006/relationships/image" Target="../media/image2.jpeg"/><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3" name="Picture 8" descr="adessoPPT_Logo_unten"/>
          <p:cNvPicPr>
            <a:picLocks noChangeAspect="1" noChangeArrowheads="1"/>
          </p:cNvPicPr>
          <p:nvPr userDrawn="1"/>
        </p:nvPicPr>
        <p:blipFill>
          <a:blip r:embed="rId12" cstate="print"/>
          <a:srcRect/>
          <a:stretch>
            <a:fillRect/>
          </a:stretch>
        </p:blipFill>
        <p:spPr bwMode="auto">
          <a:xfrm>
            <a:off x="6442075" y="6381750"/>
            <a:ext cx="2701925" cy="468313"/>
          </a:xfrm>
          <a:prstGeom prst="rect">
            <a:avLst/>
          </a:prstGeom>
          <a:noFill/>
          <a:ln w="9525">
            <a:noFill/>
            <a:miter lim="800000"/>
            <a:headEnd/>
            <a:tailEnd/>
          </a:ln>
        </p:spPr>
      </p:pic>
      <p:sp>
        <p:nvSpPr>
          <p:cNvPr id="14" name="Line 10"/>
          <p:cNvSpPr>
            <a:spLocks noChangeShapeType="1"/>
          </p:cNvSpPr>
          <p:nvPr userDrawn="1"/>
        </p:nvSpPr>
        <p:spPr bwMode="auto">
          <a:xfrm>
            <a:off x="0" y="6380163"/>
            <a:ext cx="9144000" cy="0"/>
          </a:xfrm>
          <a:prstGeom prst="line">
            <a:avLst/>
          </a:prstGeom>
          <a:noFill/>
          <a:ln w="9525">
            <a:solidFill>
              <a:schemeClr val="tx2"/>
            </a:solidFill>
            <a:round/>
            <a:headEnd/>
            <a:tailEnd/>
          </a:ln>
          <a:effectLst/>
        </p:spPr>
        <p:txBody>
          <a:bodyPr lIns="0" tIns="0" rIns="0" bIns="0"/>
          <a:lstStyle/>
          <a:p>
            <a:pPr>
              <a:defRPr/>
            </a:pPr>
            <a:endParaRPr lang="de-DE"/>
          </a:p>
        </p:txBody>
      </p:sp>
      <p:sp>
        <p:nvSpPr>
          <p:cNvPr id="15" name="Textplatzhalter 2"/>
          <p:cNvSpPr>
            <a:spLocks noGrp="1"/>
          </p:cNvSpPr>
          <p:nvPr>
            <p:ph type="body" idx="1"/>
          </p:nvPr>
        </p:nvSpPr>
        <p:spPr>
          <a:xfrm>
            <a:off x="541847" y="1125538"/>
            <a:ext cx="8422765" cy="4895850"/>
          </a:xfrm>
          <a:prstGeom prst="rect">
            <a:avLst/>
          </a:prstGeom>
        </p:spPr>
        <p:txBody>
          <a:bodyPr vert="horz" lIns="0" tIns="0" rIns="0" bIns="0" rtlCol="0">
            <a:noAutofit/>
          </a:bodyPr>
          <a:lstStyle/>
          <a:p>
            <a:pPr lvl="0"/>
            <a:r>
              <a:rPr lang="de-DE" dirty="0" smtClean="0"/>
              <a:t>Erste Ebene</a:t>
            </a:r>
          </a:p>
          <a:p>
            <a:pPr lvl="1"/>
            <a:r>
              <a:rPr lang="de-DE" dirty="0" smtClean="0"/>
              <a:t>Zweite Ebene</a:t>
            </a:r>
          </a:p>
          <a:p>
            <a:pPr lvl="2"/>
            <a:r>
              <a:rPr lang="de-DE" dirty="0" smtClean="0"/>
              <a:t>Dritte Ebene</a:t>
            </a:r>
          </a:p>
        </p:txBody>
      </p:sp>
      <p:sp>
        <p:nvSpPr>
          <p:cNvPr id="16" name="Datumsplatzhalter 3"/>
          <p:cNvSpPr>
            <a:spLocks noGrp="1"/>
          </p:cNvSpPr>
          <p:nvPr>
            <p:ph type="dt" sz="half" idx="2"/>
          </p:nvPr>
        </p:nvSpPr>
        <p:spPr>
          <a:xfrm>
            <a:off x="541848" y="6429396"/>
            <a:ext cx="815442" cy="365125"/>
          </a:xfrm>
          <a:prstGeom prst="rect">
            <a:avLst/>
          </a:prstGeom>
        </p:spPr>
        <p:txBody>
          <a:bodyPr vert="horz" lIns="0" tIns="0" rIns="0" bIns="0" rtlCol="0" anchor="ctr"/>
          <a:lstStyle>
            <a:lvl1pPr algn="l">
              <a:defRPr sz="1000">
                <a:solidFill>
                  <a:schemeClr val="tx1">
                    <a:tint val="75000"/>
                  </a:schemeClr>
                </a:solidFill>
                <a:latin typeface="Arial" pitchFamily="34" charset="0"/>
                <a:cs typeface="Arial" pitchFamily="34" charset="0"/>
              </a:defRPr>
            </a:lvl1pPr>
          </a:lstStyle>
          <a:p>
            <a:fld id="{E9CD2B38-00BD-483D-87B9-3855080C8899}" type="datetime1">
              <a:rPr lang="de-DE" smtClean="0"/>
              <a:t>03.11.2014</a:t>
            </a:fld>
            <a:endParaRPr lang="de-DE" dirty="0"/>
          </a:p>
        </p:txBody>
      </p:sp>
      <p:sp>
        <p:nvSpPr>
          <p:cNvPr id="17" name="Fußzeilenplatzhalter 4"/>
          <p:cNvSpPr>
            <a:spLocks noGrp="1"/>
          </p:cNvSpPr>
          <p:nvPr>
            <p:ph type="ftr" sz="quarter" idx="3"/>
          </p:nvPr>
        </p:nvSpPr>
        <p:spPr>
          <a:xfrm>
            <a:off x="1895112" y="6429396"/>
            <a:ext cx="6034474" cy="365125"/>
          </a:xfrm>
          <a:prstGeom prst="rect">
            <a:avLst/>
          </a:prstGeom>
        </p:spPr>
        <p:txBody>
          <a:bodyPr vert="horz" lIns="0" tIns="0" rIns="0" bIns="0" rtlCol="0" anchor="ctr"/>
          <a:lstStyle>
            <a:lvl1pPr algn="l">
              <a:defRPr sz="1000" b="1">
                <a:solidFill>
                  <a:schemeClr val="tx1">
                    <a:tint val="75000"/>
                  </a:schemeClr>
                </a:solidFill>
                <a:latin typeface="Arial" pitchFamily="34" charset="0"/>
                <a:cs typeface="Arial" pitchFamily="34" charset="0"/>
              </a:defRPr>
            </a:lvl1pPr>
          </a:lstStyle>
          <a:p>
            <a:r>
              <a:rPr lang="de-DE" smtClean="0"/>
              <a:t>Coaching Agilität im Projekt Spirit</a:t>
            </a:r>
            <a:endParaRPr lang="de-DE" dirty="0" smtClean="0"/>
          </a:p>
        </p:txBody>
      </p:sp>
      <p:sp>
        <p:nvSpPr>
          <p:cNvPr id="18" name="Foliennummernplatzhalter 5"/>
          <p:cNvSpPr>
            <a:spLocks noGrp="1"/>
          </p:cNvSpPr>
          <p:nvPr>
            <p:ph type="sldNum" sz="quarter" idx="4"/>
          </p:nvPr>
        </p:nvSpPr>
        <p:spPr>
          <a:xfrm>
            <a:off x="1357290" y="6429396"/>
            <a:ext cx="503238" cy="365125"/>
          </a:xfrm>
          <a:prstGeom prst="rect">
            <a:avLst/>
          </a:prstGeom>
        </p:spPr>
        <p:txBody>
          <a:bodyPr vert="horz" lIns="91440" tIns="45720" rIns="91440" bIns="45720" rtlCol="0" anchor="ctr"/>
          <a:lstStyle>
            <a:lvl1pPr algn="l">
              <a:defRPr sz="1000">
                <a:solidFill>
                  <a:schemeClr val="tx1">
                    <a:tint val="75000"/>
                  </a:schemeClr>
                </a:solidFill>
                <a:latin typeface="Arial" pitchFamily="34" charset="0"/>
                <a:cs typeface="Arial" pitchFamily="34" charset="0"/>
              </a:defRPr>
            </a:lvl1pPr>
          </a:lstStyle>
          <a:p>
            <a:fld id="{4903BD85-9D3F-4103-89E5-2FC5446601FE}" type="slidenum">
              <a:rPr lang="de-DE" smtClean="0"/>
              <a:pPr/>
              <a:t>‹Nr.›</a:t>
            </a:fld>
            <a:endParaRPr lang="de-DE"/>
          </a:p>
        </p:txBody>
      </p:sp>
      <p:pic>
        <p:nvPicPr>
          <p:cNvPr id="19" name="Picture 2" descr="C:\DATEN MB\PROJEKTE\DIVERSE\adesso\ÜBERARBEITUNG\TEMPLATE\Kopf Master.jpg"/>
          <p:cNvPicPr>
            <a:picLocks noChangeAspect="1" noChangeArrowheads="1"/>
          </p:cNvPicPr>
          <p:nvPr userDrawn="1"/>
        </p:nvPicPr>
        <p:blipFill>
          <a:blip r:embed="rId13" cstate="print"/>
          <a:srcRect/>
          <a:stretch>
            <a:fillRect/>
          </a:stretch>
        </p:blipFill>
        <p:spPr bwMode="auto">
          <a:xfrm>
            <a:off x="0" y="0"/>
            <a:ext cx="9144000" cy="778669"/>
          </a:xfrm>
          <a:prstGeom prst="rect">
            <a:avLst/>
          </a:prstGeom>
          <a:noFill/>
        </p:spPr>
      </p:pic>
      <p:sp>
        <p:nvSpPr>
          <p:cNvPr id="20" name="Titelplatzhalter 1"/>
          <p:cNvSpPr>
            <a:spLocks noGrp="1"/>
          </p:cNvSpPr>
          <p:nvPr>
            <p:ph type="title"/>
          </p:nvPr>
        </p:nvSpPr>
        <p:spPr>
          <a:xfrm>
            <a:off x="539750" y="207169"/>
            <a:ext cx="8229600" cy="435749"/>
          </a:xfrm>
          <a:prstGeom prst="rect">
            <a:avLst/>
          </a:prstGeom>
        </p:spPr>
        <p:txBody>
          <a:bodyPr vert="horz" lIns="0" tIns="0" rIns="0" bIns="0" rtlCol="0" anchor="t" anchorCtr="0">
            <a:noAutofit/>
          </a:bodyPr>
          <a:lstStyle/>
          <a:p>
            <a:r>
              <a:rPr lang="de-DE" dirty="0" smtClean="0"/>
              <a:t>Titelmasterformat durch Klicken bearbeiten</a:t>
            </a:r>
            <a:endParaRPr lang="de-DE" dirty="0"/>
          </a:p>
        </p:txBody>
      </p:sp>
    </p:spTree>
  </p:cSld>
  <p:clrMap bg1="lt1" tx1="dk1" bg2="lt2" tx2="dk2" accent1="accent1" accent2="accent2" accent3="accent3" accent4="accent4" accent5="accent5" accent6="accent6" hlink="hlink" folHlink="folHlink"/>
  <p:sldLayoutIdLst>
    <p:sldLayoutId id="2147483674" r:id="rId1"/>
    <p:sldLayoutId id="2147483661" r:id="rId2"/>
    <p:sldLayoutId id="2147483650" r:id="rId3"/>
    <p:sldLayoutId id="2147483667" r:id="rId4"/>
    <p:sldLayoutId id="2147483663" r:id="rId5"/>
    <p:sldLayoutId id="2147483665" r:id="rId6"/>
    <p:sldLayoutId id="2147483668" r:id="rId7"/>
    <p:sldLayoutId id="2147483666" r:id="rId8"/>
    <p:sldLayoutId id="2147483653" r:id="rId9"/>
    <p:sldLayoutId id="2147483654" r:id="rId10"/>
  </p:sldLayoutIdLst>
  <p:timing>
    <p:tnLst>
      <p:par>
        <p:cTn id="1" dur="indefinite" restart="never" nodeType="tmRoot"/>
      </p:par>
    </p:tnLst>
  </p:timing>
  <p:hf hdr="0"/>
  <p:txStyles>
    <p:titleStyle>
      <a:lvl1pPr algn="l" defTabSz="914400" rtl="0" eaLnBrk="1" latinLnBrk="0" hangingPunct="1">
        <a:spcBef>
          <a:spcPct val="0"/>
        </a:spcBef>
        <a:buNone/>
        <a:defRPr sz="2000" kern="1200">
          <a:solidFill>
            <a:schemeClr val="accent4">
              <a:lumMod val="75000"/>
              <a:lumOff val="25000"/>
            </a:schemeClr>
          </a:solidFill>
          <a:latin typeface="Arial" pitchFamily="34" charset="0"/>
          <a:ea typeface="+mj-ea"/>
          <a:cs typeface="Arial" pitchFamily="34" charset="0"/>
        </a:defRPr>
      </a:lvl1pPr>
    </p:titleStyle>
    <p:bodyStyle>
      <a:lvl1pPr marL="268288" indent="-268288" algn="l" defTabSz="914400" rtl="0" eaLnBrk="1" latinLnBrk="0" hangingPunct="1">
        <a:lnSpc>
          <a:spcPts val="2100"/>
        </a:lnSpc>
        <a:spcBef>
          <a:spcPts val="900"/>
        </a:spcBef>
        <a:spcAft>
          <a:spcPts val="100"/>
        </a:spcAft>
        <a:buClr>
          <a:schemeClr val="accent4">
            <a:lumMod val="75000"/>
            <a:lumOff val="25000"/>
          </a:schemeClr>
        </a:buClr>
        <a:buSzPct val="60000"/>
        <a:buFont typeface="Arial" pitchFamily="34" charset="0"/>
        <a:buChar char="►"/>
        <a:defRPr sz="1800" kern="1200" baseline="0">
          <a:solidFill>
            <a:schemeClr val="tx1"/>
          </a:solidFill>
          <a:latin typeface="Arial" pitchFamily="34" charset="0"/>
          <a:ea typeface="+mn-ea"/>
          <a:cs typeface="Arial" pitchFamily="34" charset="0"/>
        </a:defRPr>
      </a:lvl1pPr>
      <a:lvl2pPr marL="538163" indent="-269875" algn="l" defTabSz="914400" rtl="0" eaLnBrk="1" latinLnBrk="0" hangingPunct="1">
        <a:lnSpc>
          <a:spcPts val="2100"/>
        </a:lnSpc>
        <a:spcBef>
          <a:spcPts val="400"/>
        </a:spcBef>
        <a:spcAft>
          <a:spcPts val="200"/>
        </a:spcAft>
        <a:buClr>
          <a:schemeClr val="accent4">
            <a:lumMod val="75000"/>
            <a:lumOff val="25000"/>
          </a:schemeClr>
        </a:buClr>
        <a:buSzPct val="90000"/>
        <a:buFont typeface="Arial" pitchFamily="34" charset="0"/>
        <a:buChar char="&gt;"/>
        <a:defRPr sz="1800" kern="1200">
          <a:solidFill>
            <a:schemeClr val="tx1"/>
          </a:solidFill>
          <a:latin typeface="Arial" pitchFamily="34" charset="0"/>
          <a:ea typeface="+mn-ea"/>
          <a:cs typeface="Arial" pitchFamily="34" charset="0"/>
        </a:defRPr>
      </a:lvl2pPr>
      <a:lvl3pPr marL="806450" indent="-244475" algn="l" defTabSz="914400" rtl="0" eaLnBrk="1" latinLnBrk="0" hangingPunct="1">
        <a:lnSpc>
          <a:spcPts val="2100"/>
        </a:lnSpc>
        <a:spcBef>
          <a:spcPts val="400"/>
        </a:spcBef>
        <a:spcAft>
          <a:spcPts val="200"/>
        </a:spcAft>
        <a:buClr>
          <a:schemeClr val="accent4">
            <a:lumMod val="75000"/>
            <a:lumOff val="25000"/>
          </a:schemeClr>
        </a:buClr>
        <a:buFont typeface="Arial" pitchFamily="34" charset="0"/>
        <a:buChar char="–"/>
        <a:defRPr sz="18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descr="adessoPPT_Logo_unten"/>
          <p:cNvPicPr>
            <a:picLocks noChangeAspect="1" noChangeArrowheads="1"/>
          </p:cNvPicPr>
          <p:nvPr userDrawn="1"/>
        </p:nvPicPr>
        <p:blipFill>
          <a:blip r:embed="rId18" cstate="print"/>
          <a:srcRect/>
          <a:stretch>
            <a:fillRect/>
          </a:stretch>
        </p:blipFill>
        <p:spPr bwMode="auto">
          <a:xfrm>
            <a:off x="6442075" y="6381750"/>
            <a:ext cx="2701925" cy="468313"/>
          </a:xfrm>
          <a:prstGeom prst="rect">
            <a:avLst/>
          </a:prstGeom>
          <a:noFill/>
          <a:ln w="9525">
            <a:noFill/>
            <a:miter lim="800000"/>
            <a:headEnd/>
            <a:tailEnd/>
          </a:ln>
        </p:spPr>
      </p:pic>
      <p:sp>
        <p:nvSpPr>
          <p:cNvPr id="10" name="Line 10"/>
          <p:cNvSpPr>
            <a:spLocks noChangeShapeType="1"/>
          </p:cNvSpPr>
          <p:nvPr userDrawn="1"/>
        </p:nvSpPr>
        <p:spPr bwMode="auto">
          <a:xfrm>
            <a:off x="0" y="6380163"/>
            <a:ext cx="9144000" cy="0"/>
          </a:xfrm>
          <a:prstGeom prst="line">
            <a:avLst/>
          </a:prstGeom>
          <a:noFill/>
          <a:ln w="9525">
            <a:solidFill>
              <a:schemeClr val="tx2"/>
            </a:solidFill>
            <a:round/>
            <a:headEnd/>
            <a:tailEnd/>
          </a:ln>
          <a:effectLst/>
        </p:spPr>
        <p:txBody>
          <a:bodyPr lIns="0" tIns="0" rIns="0" bIns="0"/>
          <a:lstStyle/>
          <a:p>
            <a:pPr>
              <a:defRPr/>
            </a:pPr>
            <a:endParaRPr lang="de-DE"/>
          </a:p>
        </p:txBody>
      </p:sp>
      <p:sp>
        <p:nvSpPr>
          <p:cNvPr id="3" name="Textplatzhalter 2"/>
          <p:cNvSpPr>
            <a:spLocks noGrp="1"/>
          </p:cNvSpPr>
          <p:nvPr>
            <p:ph type="body" idx="1"/>
          </p:nvPr>
        </p:nvSpPr>
        <p:spPr>
          <a:xfrm>
            <a:off x="541847" y="1125538"/>
            <a:ext cx="8422765" cy="4895850"/>
          </a:xfrm>
          <a:prstGeom prst="rect">
            <a:avLst/>
          </a:prstGeom>
        </p:spPr>
        <p:txBody>
          <a:bodyPr vert="horz" lIns="0" tIns="0" rIns="0" bIns="0" rtlCol="0">
            <a:noAutofit/>
          </a:bodyPr>
          <a:lstStyle/>
          <a:p>
            <a:pPr lvl="0"/>
            <a:r>
              <a:rPr lang="de-DE" dirty="0" smtClean="0"/>
              <a:t>Erste Ebene</a:t>
            </a:r>
          </a:p>
          <a:p>
            <a:pPr lvl="1"/>
            <a:r>
              <a:rPr lang="de-DE" dirty="0" smtClean="0"/>
              <a:t>Zweite Ebene</a:t>
            </a:r>
          </a:p>
          <a:p>
            <a:pPr lvl="2"/>
            <a:r>
              <a:rPr lang="de-DE" dirty="0" smtClean="0"/>
              <a:t>Dritte Ebene</a:t>
            </a:r>
          </a:p>
        </p:txBody>
      </p:sp>
      <p:sp>
        <p:nvSpPr>
          <p:cNvPr id="4" name="Datumsplatzhalter 3"/>
          <p:cNvSpPr>
            <a:spLocks noGrp="1"/>
          </p:cNvSpPr>
          <p:nvPr>
            <p:ph type="dt" sz="half" idx="2"/>
          </p:nvPr>
        </p:nvSpPr>
        <p:spPr>
          <a:xfrm>
            <a:off x="541848" y="6429396"/>
            <a:ext cx="815442" cy="365125"/>
          </a:xfrm>
          <a:prstGeom prst="rect">
            <a:avLst/>
          </a:prstGeom>
        </p:spPr>
        <p:txBody>
          <a:bodyPr vert="horz" lIns="0" tIns="0" rIns="0" bIns="0" rtlCol="0" anchor="ctr"/>
          <a:lstStyle>
            <a:lvl1pPr algn="l">
              <a:defRPr sz="1000">
                <a:solidFill>
                  <a:schemeClr val="tx1">
                    <a:tint val="75000"/>
                  </a:schemeClr>
                </a:solidFill>
                <a:latin typeface="Arial" pitchFamily="34" charset="0"/>
                <a:cs typeface="Arial" pitchFamily="34" charset="0"/>
              </a:defRPr>
            </a:lvl1pPr>
          </a:lstStyle>
          <a:p>
            <a:fld id="{E9CD2B38-00BD-483D-87B9-3855080C8899}" type="datetime1">
              <a:rPr lang="de-DE" smtClean="0"/>
              <a:t>03.11.2014</a:t>
            </a:fld>
            <a:endParaRPr lang="de-DE" dirty="0"/>
          </a:p>
        </p:txBody>
      </p:sp>
      <p:sp>
        <p:nvSpPr>
          <p:cNvPr id="5" name="Fußzeilenplatzhalter 4"/>
          <p:cNvSpPr>
            <a:spLocks noGrp="1"/>
          </p:cNvSpPr>
          <p:nvPr>
            <p:ph type="ftr" sz="quarter" idx="3"/>
          </p:nvPr>
        </p:nvSpPr>
        <p:spPr>
          <a:xfrm>
            <a:off x="1895112" y="6429396"/>
            <a:ext cx="6034474" cy="365125"/>
          </a:xfrm>
          <a:prstGeom prst="rect">
            <a:avLst/>
          </a:prstGeom>
        </p:spPr>
        <p:txBody>
          <a:bodyPr vert="horz" lIns="0" tIns="0" rIns="0" bIns="0" rtlCol="0" anchor="ctr"/>
          <a:lstStyle>
            <a:lvl1pPr algn="l">
              <a:defRPr sz="1000" b="1">
                <a:solidFill>
                  <a:schemeClr val="tx1">
                    <a:tint val="75000"/>
                  </a:schemeClr>
                </a:solidFill>
                <a:latin typeface="Arial" pitchFamily="34" charset="0"/>
                <a:cs typeface="Arial" pitchFamily="34" charset="0"/>
              </a:defRPr>
            </a:lvl1pPr>
          </a:lstStyle>
          <a:p>
            <a:r>
              <a:rPr lang="de-DE" smtClean="0"/>
              <a:t>Coaching Agilität im Projekt Spirit</a:t>
            </a:r>
            <a:endParaRPr lang="de-DE" dirty="0" smtClean="0"/>
          </a:p>
        </p:txBody>
      </p:sp>
      <p:sp>
        <p:nvSpPr>
          <p:cNvPr id="6" name="Foliennummernplatzhalter 5"/>
          <p:cNvSpPr>
            <a:spLocks noGrp="1"/>
          </p:cNvSpPr>
          <p:nvPr>
            <p:ph type="sldNum" sz="quarter" idx="4"/>
          </p:nvPr>
        </p:nvSpPr>
        <p:spPr>
          <a:xfrm>
            <a:off x="1357290" y="6429396"/>
            <a:ext cx="503238" cy="365125"/>
          </a:xfrm>
          <a:prstGeom prst="rect">
            <a:avLst/>
          </a:prstGeom>
        </p:spPr>
        <p:txBody>
          <a:bodyPr vert="horz" lIns="91440" tIns="45720" rIns="91440" bIns="45720" rtlCol="0" anchor="ctr"/>
          <a:lstStyle>
            <a:lvl1pPr algn="l">
              <a:defRPr sz="1000">
                <a:solidFill>
                  <a:schemeClr val="tx1">
                    <a:tint val="75000"/>
                  </a:schemeClr>
                </a:solidFill>
                <a:latin typeface="Arial" pitchFamily="34" charset="0"/>
                <a:cs typeface="Arial" pitchFamily="34" charset="0"/>
              </a:defRPr>
            </a:lvl1pPr>
          </a:lstStyle>
          <a:p>
            <a:fld id="{4903BD85-9D3F-4103-89E5-2FC5446601FE}" type="slidenum">
              <a:rPr lang="de-DE" smtClean="0"/>
              <a:pPr/>
              <a:t>‹Nr.›</a:t>
            </a:fld>
            <a:endParaRPr lang="de-DE"/>
          </a:p>
        </p:txBody>
      </p:sp>
      <p:pic>
        <p:nvPicPr>
          <p:cNvPr id="1026" name="Picture 2" descr="C:\DATEN MB\PROJEKTE\DIVERSE\adesso\ÜBERARBEITUNG\TEMPLATE\Kopf Master.jpg"/>
          <p:cNvPicPr>
            <a:picLocks noChangeAspect="1" noChangeArrowheads="1"/>
          </p:cNvPicPr>
          <p:nvPr userDrawn="1"/>
        </p:nvPicPr>
        <p:blipFill>
          <a:blip r:embed="rId19" cstate="print"/>
          <a:srcRect/>
          <a:stretch>
            <a:fillRect/>
          </a:stretch>
        </p:blipFill>
        <p:spPr bwMode="auto">
          <a:xfrm>
            <a:off x="0" y="0"/>
            <a:ext cx="9144000" cy="778669"/>
          </a:xfrm>
          <a:prstGeom prst="rect">
            <a:avLst/>
          </a:prstGeom>
          <a:noFill/>
        </p:spPr>
      </p:pic>
      <p:sp>
        <p:nvSpPr>
          <p:cNvPr id="2" name="Titelplatzhalter 1"/>
          <p:cNvSpPr>
            <a:spLocks noGrp="1"/>
          </p:cNvSpPr>
          <p:nvPr>
            <p:ph type="title"/>
          </p:nvPr>
        </p:nvSpPr>
        <p:spPr>
          <a:xfrm>
            <a:off x="539750" y="207169"/>
            <a:ext cx="8229600" cy="435749"/>
          </a:xfrm>
          <a:prstGeom prst="rect">
            <a:avLst/>
          </a:prstGeom>
        </p:spPr>
        <p:txBody>
          <a:bodyPr vert="horz" lIns="0" tIns="0" rIns="0" bIns="0" rtlCol="0" anchor="t" anchorCtr="0">
            <a:noAutofit/>
          </a:bodyPr>
          <a:lstStyle/>
          <a:p>
            <a:r>
              <a:rPr lang="de-DE" dirty="0" smtClean="0"/>
              <a:t>Titelmasterformat durch Klicken bearbeiten</a:t>
            </a:r>
            <a:endParaRPr lang="de-DE" dirty="0"/>
          </a:p>
        </p:txBody>
      </p:sp>
    </p:spTree>
    <p:extLst>
      <p:ext uri="{BB962C8B-B14F-4D97-AF65-F5344CB8AC3E}">
        <p14:creationId xmlns:p14="http://schemas.microsoft.com/office/powerpoint/2010/main" val="837245478"/>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 id="2147483689" r:id="rId14"/>
    <p:sldLayoutId id="2147483690" r:id="rId15"/>
    <p:sldLayoutId id="2147483691" r:id="rId16"/>
  </p:sldLayoutIdLst>
  <p:timing>
    <p:tnLst>
      <p:par>
        <p:cTn id="1" dur="indefinite" restart="never" nodeType="tmRoot"/>
      </p:par>
    </p:tnLst>
  </p:timing>
  <p:hf hdr="0"/>
  <p:txStyles>
    <p:titleStyle>
      <a:lvl1pPr algn="l" defTabSz="914400" rtl="0" eaLnBrk="1" latinLnBrk="0" hangingPunct="1">
        <a:spcBef>
          <a:spcPct val="0"/>
        </a:spcBef>
        <a:buNone/>
        <a:defRPr sz="2400" kern="1200">
          <a:solidFill>
            <a:schemeClr val="bg1"/>
          </a:solidFill>
          <a:latin typeface="Arial" pitchFamily="34" charset="0"/>
          <a:ea typeface="+mj-ea"/>
          <a:cs typeface="Arial" pitchFamily="34" charset="0"/>
        </a:defRPr>
      </a:lvl1pPr>
    </p:titleStyle>
    <p:bodyStyle>
      <a:lvl1pPr marL="268288" indent="-268288" algn="l" defTabSz="914400" rtl="0" eaLnBrk="1" latinLnBrk="0" hangingPunct="1">
        <a:lnSpc>
          <a:spcPts val="2100"/>
        </a:lnSpc>
        <a:spcBef>
          <a:spcPts val="900"/>
        </a:spcBef>
        <a:spcAft>
          <a:spcPts val="100"/>
        </a:spcAft>
        <a:buClr>
          <a:schemeClr val="accent6"/>
        </a:buClr>
        <a:buSzPct val="60000"/>
        <a:buFont typeface="Arial" pitchFamily="34" charset="0"/>
        <a:buChar char="►"/>
        <a:defRPr sz="1800" kern="1200" baseline="0">
          <a:solidFill>
            <a:schemeClr val="tx1"/>
          </a:solidFill>
          <a:latin typeface="Arial" pitchFamily="34" charset="0"/>
          <a:ea typeface="+mn-ea"/>
          <a:cs typeface="Arial" pitchFamily="34" charset="0"/>
        </a:defRPr>
      </a:lvl1pPr>
      <a:lvl2pPr marL="538163" indent="-269875" algn="l" defTabSz="914400" rtl="0" eaLnBrk="1" latinLnBrk="0" hangingPunct="1">
        <a:lnSpc>
          <a:spcPts val="2100"/>
        </a:lnSpc>
        <a:spcBef>
          <a:spcPts val="400"/>
        </a:spcBef>
        <a:spcAft>
          <a:spcPts val="200"/>
        </a:spcAft>
        <a:buClr>
          <a:schemeClr val="accent6"/>
        </a:buClr>
        <a:buSzPct val="90000"/>
        <a:buFont typeface="Arial" pitchFamily="34" charset="0"/>
        <a:buChar char="&gt;"/>
        <a:defRPr sz="1800" kern="1200">
          <a:solidFill>
            <a:schemeClr val="tx1"/>
          </a:solidFill>
          <a:latin typeface="Arial" pitchFamily="34" charset="0"/>
          <a:ea typeface="+mn-ea"/>
          <a:cs typeface="Arial" pitchFamily="34" charset="0"/>
        </a:defRPr>
      </a:lvl2pPr>
      <a:lvl3pPr marL="806450" indent="-244475" algn="l" defTabSz="914400" rtl="0" eaLnBrk="1" latinLnBrk="0" hangingPunct="1">
        <a:lnSpc>
          <a:spcPts val="2100"/>
        </a:lnSpc>
        <a:spcBef>
          <a:spcPts val="400"/>
        </a:spcBef>
        <a:spcAft>
          <a:spcPts val="200"/>
        </a:spcAft>
        <a:buClr>
          <a:schemeClr val="accent6"/>
        </a:buClr>
        <a:buFont typeface="Arial" pitchFamily="34" charset="0"/>
        <a:buChar char="–"/>
        <a:defRPr sz="18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hyperlink" Target="http://openjdk.java.net/jeps/150" TargetMode="External"/><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hyperlink" Target="http://openjdk.java.net/jeps/155" TargetMode="External"/><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hyperlink" Target="http://openjdk.java.net/jeps/135"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openjdk.java.net/jeps/147" TargetMode="External"/><Relationship Id="rId7" Type="http://schemas.openxmlformats.org/officeDocument/2006/relationships/hyperlink" Target="http://openjdk.java.net/jeps/178" TargetMode="External"/><Relationship Id="rId2" Type="http://schemas.openxmlformats.org/officeDocument/2006/relationships/notesSlide" Target="../notesSlides/notesSlide26.xml"/><Relationship Id="rId1" Type="http://schemas.openxmlformats.org/officeDocument/2006/relationships/slideLayout" Target="../slideLayouts/slideLayout3.xml"/><Relationship Id="rId6" Type="http://schemas.openxmlformats.org/officeDocument/2006/relationships/hyperlink" Target="http://openjdk.java.net/jeps/122" TargetMode="External"/><Relationship Id="rId5" Type="http://schemas.openxmlformats.org/officeDocument/2006/relationships/hyperlink" Target="http://openjdk.java.net/jeps/148" TargetMode="External"/><Relationship Id="rId4" Type="http://schemas.openxmlformats.org/officeDocument/2006/relationships/hyperlink" Target="http://openjdk.java.net/jeps/149"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openjdk.java.net/jeps/162" TargetMode="External"/><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hyperlink" Target="http://openjdk.java.net/jeps/161"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hyperlink" Target="https://github.com/orfjackal/retrolambda" TargetMode="External"/><Relationship Id="rId2" Type="http://schemas.openxmlformats.org/officeDocument/2006/relationships/notesSlide" Target="../notesSlides/notesSlide31.xml"/><Relationship Id="rId1" Type="http://schemas.openxmlformats.org/officeDocument/2006/relationships/slideLayout" Target="../slideLayouts/slideLayout3.xml"/><Relationship Id="rId4" Type="http://schemas.openxmlformats.org/officeDocument/2006/relationships/hyperlink" Target="http://code.google.com/p/guava-libraries/" TargetMode="Externa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16.png"/><Relationship Id="rId4" Type="http://schemas.openxmlformats.org/officeDocument/2006/relationships/image" Target="../media/image15.png"/></Relationships>
</file>

<file path=ppt/slides/_rels/slide40.xml.rels><?xml version="1.0" encoding="UTF-8" standalone="yes"?>
<Relationships xmlns="http://schemas.openxmlformats.org/package/2006/relationships"><Relationship Id="rId3" Type="http://schemas.openxmlformats.org/officeDocument/2006/relationships/hyperlink" Target="http://www.techempower.com/blog/2013/03/26/everything-about-java-8/" TargetMode="External"/><Relationship Id="rId7" Type="http://schemas.openxmlformats.org/officeDocument/2006/relationships/hyperlink" Target="http://wiki.jvmlangsummit.com/images/7/7b/Goetz-jvmls-lambda.pdf" TargetMode="External"/><Relationship Id="rId2" Type="http://schemas.openxmlformats.org/officeDocument/2006/relationships/hyperlink" Target="http://cr.openjdk.java.net/~briangoetz/lambda/lambda-state-final.html" TargetMode="External"/><Relationship Id="rId1" Type="http://schemas.openxmlformats.org/officeDocument/2006/relationships/slideLayout" Target="../slideLayouts/slideLayout3.xml"/><Relationship Id="rId6" Type="http://schemas.openxmlformats.org/officeDocument/2006/relationships/hyperlink" Target="http://cr.openjdk.java.net/~briangoetz/lambda/lambda-translation.html" TargetMode="External"/><Relationship Id="rId5" Type="http://schemas.openxmlformats.org/officeDocument/2006/relationships/hyperlink" Target="http://cr.openjdk.java.net/~briangoetz/lambda/lambda-libraries-final.html" TargetMode="External"/><Relationship Id="rId4" Type="http://schemas.openxmlformats.org/officeDocument/2006/relationships/hyperlink" Target="http://www.lambdafaq.or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el 15"/>
          <p:cNvSpPr>
            <a:spLocks noGrp="1"/>
          </p:cNvSpPr>
          <p:nvPr>
            <p:ph type="ctrTitle"/>
          </p:nvPr>
        </p:nvSpPr>
        <p:spPr/>
        <p:txBody>
          <a:bodyPr/>
          <a:lstStyle/>
          <a:p>
            <a:r>
              <a:rPr lang="de-DE" dirty="0"/>
              <a:t>Neuerungen in Java 8</a:t>
            </a:r>
          </a:p>
        </p:txBody>
      </p:sp>
      <p:sp>
        <p:nvSpPr>
          <p:cNvPr id="13" name="Untertitel 12"/>
          <p:cNvSpPr>
            <a:spLocks noGrp="1"/>
          </p:cNvSpPr>
          <p:nvPr>
            <p:ph type="subTitle" idx="1"/>
          </p:nvPr>
        </p:nvSpPr>
        <p:spPr>
          <a:prstGeom prst="rect">
            <a:avLst/>
          </a:prstGeom>
        </p:spPr>
        <p:txBody>
          <a:bodyPr/>
          <a:lstStyle/>
          <a:p>
            <a:pPr marL="0" indent="0">
              <a:buNone/>
            </a:pPr>
            <a:endParaRPr lang="de-DE" dirty="0" smtClean="0"/>
          </a:p>
          <a:p>
            <a:pPr marL="0" indent="0">
              <a:buNone/>
            </a:pPr>
            <a:endParaRPr lang="de-DE" dirty="0" smtClean="0"/>
          </a:p>
          <a:p>
            <a:pPr marL="0" indent="0">
              <a:buNone/>
            </a:pPr>
            <a:endParaRPr lang="de-DE" dirty="0"/>
          </a:p>
          <a:p>
            <a:pPr marL="0" indent="0">
              <a:buNone/>
            </a:pPr>
            <a:r>
              <a:rPr lang="de-DE" dirty="0" smtClean="0"/>
              <a:t>Eric Giese</a:t>
            </a:r>
          </a:p>
          <a:p>
            <a:pPr marL="0" indent="0">
              <a:buNone/>
            </a:pPr>
            <a:r>
              <a:rPr lang="de-DE" dirty="0" err="1" smtClean="0"/>
              <a:t>adesso</a:t>
            </a:r>
            <a:r>
              <a:rPr lang="de-DE" dirty="0" smtClean="0"/>
              <a:t> AG</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marL="0" indent="0">
              <a:buNone/>
            </a:pPr>
            <a:r>
              <a:rPr lang="de-DE" b="1" dirty="0" smtClean="0"/>
              <a:t>Schick: </a:t>
            </a:r>
            <a:r>
              <a:rPr lang="de-DE" b="1" dirty="0" err="1" smtClean="0"/>
              <a:t>MethodReferences</a:t>
            </a:r>
            <a:r>
              <a:rPr lang="de-DE" b="1" dirty="0" smtClean="0"/>
              <a:t>!</a:t>
            </a:r>
          </a:p>
          <a:p>
            <a:pPr marL="0" indent="0">
              <a:buNone/>
            </a:pPr>
            <a:endParaRPr lang="de-DE" b="1" dirty="0" smtClean="0"/>
          </a:p>
          <a:p>
            <a:r>
              <a:rPr lang="de-DE" dirty="0" smtClean="0"/>
              <a:t>Lambda-Expression</a:t>
            </a:r>
            <a:endParaRPr lang="de-DE" b="1" dirty="0" smtClean="0"/>
          </a:p>
          <a:p>
            <a:pPr marL="0" indent="0">
              <a:buNone/>
            </a:pPr>
            <a:r>
              <a:rPr lang="de-DE" dirty="0" err="1">
                <a:latin typeface="Courier New" pitchFamily="49" charset="0"/>
                <a:cs typeface="Courier New" pitchFamily="49" charset="0"/>
              </a:rPr>
              <a:t>dir.listFiles</a:t>
            </a:r>
            <a:r>
              <a:rPr lang="de-DE" dirty="0">
                <a:latin typeface="Courier New" pitchFamily="49" charset="0"/>
                <a:cs typeface="Courier New" pitchFamily="49" charset="0"/>
              </a:rPr>
              <a:t>(</a:t>
            </a:r>
            <a:r>
              <a:rPr lang="de-DE" b="1" dirty="0">
                <a:latin typeface="Courier New" pitchFamily="49" charset="0"/>
                <a:cs typeface="Courier New" pitchFamily="49" charset="0"/>
              </a:rPr>
              <a:t>f -&gt; </a:t>
            </a:r>
            <a:r>
              <a:rPr lang="de-DE" b="1" dirty="0" err="1">
                <a:latin typeface="Courier New" pitchFamily="49" charset="0"/>
                <a:cs typeface="Courier New" pitchFamily="49" charset="0"/>
              </a:rPr>
              <a:t>f.isFile</a:t>
            </a:r>
            <a:r>
              <a:rPr lang="de-DE" b="1" dirty="0">
                <a:latin typeface="Courier New" pitchFamily="49" charset="0"/>
                <a:cs typeface="Courier New" pitchFamily="49" charset="0"/>
              </a:rPr>
              <a:t>()</a:t>
            </a:r>
            <a:r>
              <a:rPr lang="de-DE" dirty="0">
                <a:latin typeface="Courier New" pitchFamily="49" charset="0"/>
                <a:cs typeface="Courier New" pitchFamily="49" charset="0"/>
              </a:rPr>
              <a:t>);</a:t>
            </a:r>
            <a:endParaRPr lang="de-DE" dirty="0" smtClean="0">
              <a:latin typeface="Courier New" pitchFamily="49" charset="0"/>
              <a:cs typeface="Courier New" pitchFamily="49" charset="0"/>
            </a:endParaRPr>
          </a:p>
          <a:p>
            <a:pPr>
              <a:buNone/>
            </a:pPr>
            <a:endParaRPr lang="de-DE" b="1" dirty="0" smtClean="0"/>
          </a:p>
          <a:p>
            <a:r>
              <a:rPr lang="de-DE" b="1" dirty="0" err="1" smtClean="0"/>
              <a:t>Method</a:t>
            </a:r>
            <a:r>
              <a:rPr lang="de-DE" b="1" dirty="0" smtClean="0"/>
              <a:t> Reference</a:t>
            </a:r>
            <a:endParaRPr lang="de-DE" b="1" i="1" dirty="0" smtClean="0"/>
          </a:p>
          <a:p>
            <a:pPr marL="0" indent="0">
              <a:buNone/>
            </a:pPr>
            <a:r>
              <a:rPr lang="de-DE" dirty="0" err="1" smtClean="0">
                <a:latin typeface="Courier New" pitchFamily="49" charset="0"/>
                <a:cs typeface="Courier New" pitchFamily="49" charset="0"/>
              </a:rPr>
              <a:t>dir.listFiles</a:t>
            </a:r>
            <a:r>
              <a:rPr lang="de-DE" dirty="0" smtClean="0">
                <a:latin typeface="Courier New" pitchFamily="49" charset="0"/>
                <a:cs typeface="Courier New" pitchFamily="49" charset="0"/>
              </a:rPr>
              <a:t>(</a:t>
            </a:r>
            <a:r>
              <a:rPr lang="de-DE" b="1" dirty="0" smtClean="0">
                <a:latin typeface="Courier New" pitchFamily="49" charset="0"/>
                <a:cs typeface="Courier New" pitchFamily="49" charset="0"/>
              </a:rPr>
              <a:t>File::isFile</a:t>
            </a:r>
            <a:r>
              <a:rPr lang="de-DE" dirty="0" smtClean="0">
                <a:latin typeface="Courier New" pitchFamily="49" charset="0"/>
                <a:cs typeface="Courier New" pitchFamily="49" charset="0"/>
              </a:rPr>
              <a:t>); </a:t>
            </a:r>
          </a:p>
          <a:p>
            <a:pPr marL="0" indent="0">
              <a:buNone/>
            </a:pPr>
            <a:endParaRPr lang="de-DE" b="1" i="1" dirty="0" smtClean="0">
              <a:latin typeface="+mj-lt"/>
              <a:cs typeface="Courier New" panose="02070309020205020404" pitchFamily="49" charset="0"/>
            </a:endParaRPr>
          </a:p>
          <a:p>
            <a:r>
              <a:rPr lang="de-DE" dirty="0" smtClean="0"/>
              <a:t>Kandidaten:</a:t>
            </a:r>
            <a:endParaRPr lang="de-DE" b="1" i="1" dirty="0" smtClean="0"/>
          </a:p>
          <a:p>
            <a:pPr marL="0" indent="0">
              <a:buNone/>
            </a:pPr>
            <a:r>
              <a:rPr lang="de-DE" i="1" dirty="0" smtClean="0">
                <a:latin typeface="Courier New" pitchFamily="49" charset="0"/>
                <a:cs typeface="Courier New" pitchFamily="49" charset="0"/>
              </a:rPr>
              <a:t>String::</a:t>
            </a:r>
            <a:r>
              <a:rPr lang="de-DE" i="1" dirty="0" err="1" smtClean="0">
                <a:latin typeface="Courier New" pitchFamily="49" charset="0"/>
                <a:cs typeface="Courier New" pitchFamily="49" charset="0"/>
              </a:rPr>
              <a:t>isEmpty</a:t>
            </a:r>
            <a:r>
              <a:rPr lang="de-DE" i="1" dirty="0" smtClean="0">
                <a:latin typeface="Courier New" pitchFamily="49" charset="0"/>
                <a:cs typeface="Courier New" pitchFamily="49" charset="0"/>
              </a:rPr>
              <a:t>, Integer::</a:t>
            </a:r>
            <a:r>
              <a:rPr lang="de-DE" i="1" dirty="0" err="1" smtClean="0">
                <a:latin typeface="Courier New" pitchFamily="49" charset="0"/>
                <a:cs typeface="Courier New" pitchFamily="49" charset="0"/>
              </a:rPr>
              <a:t>toString</a:t>
            </a:r>
            <a:r>
              <a:rPr lang="de-DE" i="1" dirty="0">
                <a:latin typeface="Courier New" pitchFamily="49" charset="0"/>
                <a:cs typeface="Courier New" pitchFamily="49" charset="0"/>
              </a:rPr>
              <a:t>, Objects::</a:t>
            </a:r>
            <a:r>
              <a:rPr lang="de-DE" i="1" dirty="0" err="1" smtClean="0">
                <a:latin typeface="Courier New" pitchFamily="49" charset="0"/>
                <a:cs typeface="Courier New" pitchFamily="49" charset="0"/>
              </a:rPr>
              <a:t>isNull</a:t>
            </a:r>
            <a:r>
              <a:rPr lang="de-DE" i="1" dirty="0" smtClean="0">
                <a:latin typeface="Courier New" pitchFamily="49" charset="0"/>
                <a:cs typeface="Courier New" pitchFamily="49" charset="0"/>
              </a:rPr>
              <a:t>, ...</a:t>
            </a:r>
          </a:p>
        </p:txBody>
      </p:sp>
      <p:sp>
        <p:nvSpPr>
          <p:cNvPr id="7" name="Datumsplatzhalter 3"/>
          <p:cNvSpPr>
            <a:spLocks noGrp="1"/>
          </p:cNvSpPr>
          <p:nvPr>
            <p:ph type="dt" sz="half" idx="10"/>
          </p:nvPr>
        </p:nvSpPr>
        <p:spPr>
          <a:xfrm>
            <a:off x="541848" y="6429396"/>
            <a:ext cx="815442" cy="365125"/>
          </a:xfrm>
        </p:spPr>
        <p:txBody>
          <a:bodyPr/>
          <a:lstStyle/>
          <a:p>
            <a:fld id="{EBD6BE0C-E060-4F99-A9A9-F2CC9B7FBCCF}" type="datetime1">
              <a:rPr lang="de-DE" smtClean="0"/>
              <a:t>03.11.2014</a:t>
            </a:fld>
            <a:endParaRPr lang="de-DE"/>
          </a:p>
        </p:txBody>
      </p:sp>
      <p:sp>
        <p:nvSpPr>
          <p:cNvPr id="8" name="Foliennummernplatzhalter 5"/>
          <p:cNvSpPr>
            <a:spLocks noGrp="1"/>
          </p:cNvSpPr>
          <p:nvPr>
            <p:ph type="sldNum" sz="quarter" idx="12"/>
          </p:nvPr>
        </p:nvSpPr>
        <p:spPr>
          <a:xfrm>
            <a:off x="1357290" y="6429396"/>
            <a:ext cx="503238" cy="365125"/>
          </a:xfrm>
        </p:spPr>
        <p:txBody>
          <a:bodyPr/>
          <a:lstStyle/>
          <a:p>
            <a:fld id="{4903BD85-9D3F-4103-89E5-2FC5446601FE}" type="slidenum">
              <a:rPr lang="de-DE" smtClean="0"/>
              <a:pPr/>
              <a:t>10</a:t>
            </a:fld>
            <a:endParaRPr lang="de-DE"/>
          </a:p>
        </p:txBody>
      </p:sp>
      <p:sp>
        <p:nvSpPr>
          <p:cNvPr id="9" name="Fußzeilenplatzhalter 4"/>
          <p:cNvSpPr>
            <a:spLocks noGrp="1"/>
          </p:cNvSpPr>
          <p:nvPr>
            <p:ph type="ftr" sz="quarter" idx="11"/>
          </p:nvPr>
        </p:nvSpPr>
        <p:spPr>
          <a:xfrm>
            <a:off x="1895112" y="6429396"/>
            <a:ext cx="6034474" cy="365125"/>
          </a:xfrm>
        </p:spPr>
        <p:txBody>
          <a:bodyPr/>
          <a:lstStyle/>
          <a:p>
            <a:r>
              <a:rPr lang="de-DE" dirty="0" smtClean="0"/>
              <a:t>Neuerungen in Java 8</a:t>
            </a:r>
            <a:endParaRPr lang="de-DE" dirty="0"/>
          </a:p>
        </p:txBody>
      </p:sp>
    </p:spTree>
    <p:extLst>
      <p:ext uri="{BB962C8B-B14F-4D97-AF65-F5344CB8AC3E}">
        <p14:creationId xmlns:p14="http://schemas.microsoft.com/office/powerpoint/2010/main" val="1989105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marL="0" indent="0">
              <a:buNone/>
            </a:pPr>
            <a:r>
              <a:rPr lang="de-DE" b="1" dirty="0" smtClean="0"/>
              <a:t>Spaß mit Lambdas und </a:t>
            </a:r>
            <a:r>
              <a:rPr lang="de-DE" b="1" dirty="0" err="1" smtClean="0"/>
              <a:t>Collections</a:t>
            </a:r>
            <a:endParaRPr lang="de-DE" dirty="0" smtClean="0"/>
          </a:p>
          <a:p>
            <a:pPr marL="0" indent="0">
              <a:buNone/>
            </a:pPr>
            <a:endParaRPr lang="de-DE" dirty="0"/>
          </a:p>
          <a:p>
            <a:pPr marL="0" indent="0">
              <a:buNone/>
            </a:pPr>
            <a:r>
              <a:rPr lang="de-DE" dirty="0" smtClean="0">
                <a:latin typeface="Courier New" pitchFamily="49" charset="0"/>
                <a:cs typeface="Courier New" pitchFamily="49" charset="0"/>
              </a:rPr>
              <a:t>List&lt;Customer</a:t>
            </a:r>
            <a:r>
              <a:rPr lang="de-DE" dirty="0">
                <a:latin typeface="Courier New" pitchFamily="49" charset="0"/>
                <a:cs typeface="Courier New" pitchFamily="49" charset="0"/>
              </a:rPr>
              <a:t>&gt; </a:t>
            </a:r>
            <a:r>
              <a:rPr lang="de-DE" dirty="0" err="1">
                <a:latin typeface="Courier New" pitchFamily="49" charset="0"/>
                <a:cs typeface="Courier New" pitchFamily="49" charset="0"/>
              </a:rPr>
              <a:t>customers</a:t>
            </a:r>
            <a:r>
              <a:rPr lang="de-DE" dirty="0">
                <a:latin typeface="Courier New" pitchFamily="49" charset="0"/>
                <a:cs typeface="Courier New" pitchFamily="49" charset="0"/>
              </a:rPr>
              <a:t> </a:t>
            </a:r>
            <a:r>
              <a:rPr lang="de-DE" dirty="0" smtClean="0">
                <a:latin typeface="Courier New" pitchFamily="49" charset="0"/>
                <a:cs typeface="Courier New" pitchFamily="49" charset="0"/>
              </a:rPr>
              <a:t>= ...</a:t>
            </a:r>
          </a:p>
          <a:p>
            <a:pPr marL="0" indent="0">
              <a:buNone/>
            </a:pPr>
            <a:endParaRPr lang="de-DE" dirty="0" smtClean="0">
              <a:latin typeface="Courier New" pitchFamily="49" charset="0"/>
              <a:cs typeface="Courier New" pitchFamily="49" charset="0"/>
            </a:endParaRPr>
          </a:p>
          <a:p>
            <a:r>
              <a:rPr lang="de-DE" dirty="0" smtClean="0"/>
              <a:t>Kunden ohne Einkäufe entfernen…</a:t>
            </a:r>
          </a:p>
          <a:p>
            <a:pPr>
              <a:buNone/>
            </a:pPr>
            <a:r>
              <a:rPr lang="de-DE" dirty="0" err="1" smtClean="0">
                <a:latin typeface="Courier New" pitchFamily="49" charset="0"/>
                <a:cs typeface="Courier New" pitchFamily="49" charset="0"/>
              </a:rPr>
              <a:t>customers.removeIf</a:t>
            </a:r>
            <a:r>
              <a:rPr lang="de-DE" dirty="0" smtClean="0">
                <a:latin typeface="Courier New" pitchFamily="49" charset="0"/>
                <a:cs typeface="Courier New" pitchFamily="49" charset="0"/>
              </a:rPr>
              <a:t>(</a:t>
            </a:r>
            <a:r>
              <a:rPr lang="de-DE" b="1" dirty="0" smtClean="0">
                <a:latin typeface="Courier New" pitchFamily="49" charset="0"/>
                <a:cs typeface="Courier New" pitchFamily="49" charset="0"/>
              </a:rPr>
              <a:t>c -&gt; </a:t>
            </a:r>
            <a:r>
              <a:rPr lang="de-DE" b="1" dirty="0" err="1" smtClean="0">
                <a:latin typeface="Courier New" pitchFamily="49" charset="0"/>
                <a:cs typeface="Courier New" pitchFamily="49" charset="0"/>
              </a:rPr>
              <a:t>c.getItems</a:t>
            </a:r>
            <a:r>
              <a:rPr lang="de-DE" b="1" dirty="0" smtClean="0">
                <a:latin typeface="Courier New" pitchFamily="49" charset="0"/>
                <a:cs typeface="Courier New" pitchFamily="49" charset="0"/>
              </a:rPr>
              <a:t>().</a:t>
            </a:r>
            <a:r>
              <a:rPr lang="de-DE" b="1" dirty="0" err="1" smtClean="0">
                <a:latin typeface="Courier New" pitchFamily="49" charset="0"/>
                <a:cs typeface="Courier New" pitchFamily="49" charset="0"/>
              </a:rPr>
              <a:t>isEmpty</a:t>
            </a:r>
            <a:r>
              <a:rPr lang="de-DE" b="1" dirty="0" smtClean="0">
                <a:latin typeface="Courier New" pitchFamily="49" charset="0"/>
                <a:cs typeface="Courier New" pitchFamily="49" charset="0"/>
              </a:rPr>
              <a:t>()</a:t>
            </a:r>
            <a:r>
              <a:rPr lang="de-DE" dirty="0" smtClean="0">
                <a:latin typeface="Courier New" pitchFamily="49" charset="0"/>
                <a:cs typeface="Courier New" pitchFamily="49" charset="0"/>
              </a:rPr>
              <a:t>);</a:t>
            </a:r>
            <a:endParaRPr lang="de-DE" b="1" dirty="0" smtClean="0">
              <a:latin typeface="Courier New" pitchFamily="49" charset="0"/>
              <a:cs typeface="Courier New" pitchFamily="49" charset="0"/>
            </a:endParaRPr>
          </a:p>
          <a:p>
            <a:pPr>
              <a:buNone/>
            </a:pPr>
            <a:endParaRPr lang="de-DE" b="1" dirty="0"/>
          </a:p>
          <a:p>
            <a:r>
              <a:rPr lang="de-DE" dirty="0" smtClean="0"/>
              <a:t>Rest per Name sortieren …</a:t>
            </a:r>
          </a:p>
          <a:p>
            <a:pPr marL="0" indent="0">
              <a:buNone/>
            </a:pPr>
            <a:r>
              <a:rPr lang="de-DE" dirty="0" err="1" smtClean="0">
                <a:latin typeface="Courier New" pitchFamily="49" charset="0"/>
                <a:cs typeface="Courier New" pitchFamily="49" charset="0"/>
              </a:rPr>
              <a:t>customers.sort</a:t>
            </a:r>
            <a:r>
              <a:rPr lang="de-DE" dirty="0" smtClean="0">
                <a:latin typeface="Courier New" pitchFamily="49" charset="0"/>
                <a:cs typeface="Courier New" pitchFamily="49" charset="0"/>
              </a:rPr>
              <a:t>(</a:t>
            </a:r>
            <a:r>
              <a:rPr lang="de-DE" dirty="0" err="1" smtClean="0">
                <a:latin typeface="Courier New" pitchFamily="49" charset="0"/>
                <a:cs typeface="Courier New" pitchFamily="49" charset="0"/>
              </a:rPr>
              <a:t>Comparator.comparing</a:t>
            </a:r>
            <a:r>
              <a:rPr lang="de-DE" dirty="0" smtClean="0">
                <a:latin typeface="Courier New" pitchFamily="49" charset="0"/>
                <a:cs typeface="Courier New" pitchFamily="49" charset="0"/>
              </a:rPr>
              <a:t>(</a:t>
            </a:r>
            <a:r>
              <a:rPr lang="de-DE" b="1" dirty="0" smtClean="0">
                <a:latin typeface="Courier New" pitchFamily="49" charset="0"/>
                <a:cs typeface="Courier New" pitchFamily="49" charset="0"/>
              </a:rPr>
              <a:t>Customer::</a:t>
            </a:r>
            <a:r>
              <a:rPr lang="de-DE" b="1" dirty="0" err="1" smtClean="0">
                <a:latin typeface="Courier New" pitchFamily="49" charset="0"/>
                <a:cs typeface="Courier New" pitchFamily="49" charset="0"/>
              </a:rPr>
              <a:t>getName</a:t>
            </a:r>
            <a:r>
              <a:rPr lang="de-DE" dirty="0" smtClean="0">
                <a:latin typeface="Courier New" pitchFamily="49" charset="0"/>
                <a:cs typeface="Courier New" pitchFamily="49" charset="0"/>
              </a:rPr>
              <a:t>));</a:t>
            </a:r>
            <a:endParaRPr lang="de-DE" dirty="0">
              <a:latin typeface="Courier New" pitchFamily="49" charset="0"/>
              <a:cs typeface="Courier New" pitchFamily="49" charset="0"/>
            </a:endParaRPr>
          </a:p>
          <a:p>
            <a:pPr>
              <a:buNone/>
            </a:pPr>
            <a:endParaRPr lang="de-DE" b="1" dirty="0"/>
          </a:p>
          <a:p>
            <a:r>
              <a:rPr lang="de-DE" dirty="0" smtClean="0"/>
              <a:t>und eine Rechnung senden!</a:t>
            </a:r>
          </a:p>
          <a:p>
            <a:pPr marL="0" indent="0">
              <a:buNone/>
            </a:pPr>
            <a:r>
              <a:rPr lang="de-DE" dirty="0" err="1" smtClean="0">
                <a:latin typeface="Courier New" pitchFamily="49" charset="0"/>
                <a:cs typeface="Courier New" pitchFamily="49" charset="0"/>
              </a:rPr>
              <a:t>customers.forEach</a:t>
            </a:r>
            <a:r>
              <a:rPr lang="de-DE" dirty="0" smtClean="0">
                <a:latin typeface="Courier New" pitchFamily="49" charset="0"/>
                <a:cs typeface="Courier New" pitchFamily="49" charset="0"/>
              </a:rPr>
              <a:t>(</a:t>
            </a:r>
            <a:r>
              <a:rPr lang="de-DE" b="1" dirty="0" smtClean="0">
                <a:latin typeface="Courier New" pitchFamily="49" charset="0"/>
                <a:cs typeface="Courier New" pitchFamily="49" charset="0"/>
              </a:rPr>
              <a:t>c -&gt; </a:t>
            </a:r>
            <a:r>
              <a:rPr lang="de-DE" b="1" dirty="0" err="1" smtClean="0">
                <a:latin typeface="Courier New" pitchFamily="49" charset="0"/>
                <a:cs typeface="Courier New" pitchFamily="49" charset="0"/>
              </a:rPr>
              <a:t>c.sendInvoice</a:t>
            </a:r>
            <a:r>
              <a:rPr lang="de-DE" b="1" dirty="0" smtClean="0">
                <a:latin typeface="Courier New" pitchFamily="49" charset="0"/>
                <a:cs typeface="Courier New" pitchFamily="49" charset="0"/>
              </a:rPr>
              <a:t>()</a:t>
            </a:r>
            <a:r>
              <a:rPr lang="de-DE" dirty="0" smtClean="0">
                <a:latin typeface="Courier New" pitchFamily="49" charset="0"/>
                <a:cs typeface="Courier New" pitchFamily="49" charset="0"/>
              </a:rPr>
              <a:t>);</a:t>
            </a:r>
            <a:endParaRPr lang="de-DE" dirty="0" smtClean="0">
              <a:latin typeface="Courier" panose="02060409020205020404" pitchFamily="49" charset="0"/>
              <a:cs typeface="Courier New" panose="02070309020205020404" pitchFamily="49" charset="0"/>
            </a:endParaRPr>
          </a:p>
        </p:txBody>
      </p:sp>
      <p:sp>
        <p:nvSpPr>
          <p:cNvPr id="7" name="Datumsplatzhalter 3"/>
          <p:cNvSpPr>
            <a:spLocks noGrp="1"/>
          </p:cNvSpPr>
          <p:nvPr>
            <p:ph type="dt" sz="half" idx="10"/>
          </p:nvPr>
        </p:nvSpPr>
        <p:spPr>
          <a:xfrm>
            <a:off x="541848" y="6429396"/>
            <a:ext cx="815442" cy="365125"/>
          </a:xfrm>
        </p:spPr>
        <p:txBody>
          <a:bodyPr/>
          <a:lstStyle/>
          <a:p>
            <a:fld id="{EBD6BE0C-E060-4F99-A9A9-F2CC9B7FBCCF}" type="datetime1">
              <a:rPr lang="de-DE" smtClean="0"/>
              <a:t>03.11.2014</a:t>
            </a:fld>
            <a:endParaRPr lang="de-DE"/>
          </a:p>
        </p:txBody>
      </p:sp>
      <p:sp>
        <p:nvSpPr>
          <p:cNvPr id="8" name="Foliennummernplatzhalter 5"/>
          <p:cNvSpPr>
            <a:spLocks noGrp="1"/>
          </p:cNvSpPr>
          <p:nvPr>
            <p:ph type="sldNum" sz="quarter" idx="12"/>
          </p:nvPr>
        </p:nvSpPr>
        <p:spPr>
          <a:xfrm>
            <a:off x="1357290" y="6429396"/>
            <a:ext cx="503238" cy="365125"/>
          </a:xfrm>
        </p:spPr>
        <p:txBody>
          <a:bodyPr/>
          <a:lstStyle/>
          <a:p>
            <a:fld id="{4903BD85-9D3F-4103-89E5-2FC5446601FE}" type="slidenum">
              <a:rPr lang="de-DE" smtClean="0"/>
              <a:pPr/>
              <a:t>11</a:t>
            </a:fld>
            <a:endParaRPr lang="de-DE"/>
          </a:p>
        </p:txBody>
      </p:sp>
      <p:sp>
        <p:nvSpPr>
          <p:cNvPr id="9" name="Fußzeilenplatzhalter 4"/>
          <p:cNvSpPr>
            <a:spLocks noGrp="1"/>
          </p:cNvSpPr>
          <p:nvPr>
            <p:ph type="ftr" sz="quarter" idx="11"/>
          </p:nvPr>
        </p:nvSpPr>
        <p:spPr>
          <a:xfrm>
            <a:off x="1895112" y="6429396"/>
            <a:ext cx="6034474" cy="365125"/>
          </a:xfrm>
        </p:spPr>
        <p:txBody>
          <a:bodyPr/>
          <a:lstStyle/>
          <a:p>
            <a:r>
              <a:rPr lang="de-DE" dirty="0" smtClean="0"/>
              <a:t>Neuerungen in Java 8</a:t>
            </a:r>
            <a:endParaRPr lang="de-DE" dirty="0"/>
          </a:p>
        </p:txBody>
      </p:sp>
    </p:spTree>
    <p:extLst>
      <p:ext uri="{BB962C8B-B14F-4D97-AF65-F5344CB8AC3E}">
        <p14:creationId xmlns:p14="http://schemas.microsoft.com/office/powerpoint/2010/main" val="1594619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0" end="1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marL="0" indent="0">
              <a:buNone/>
            </a:pPr>
            <a:r>
              <a:rPr lang="de-DE" b="1" dirty="0" smtClean="0">
                <a:latin typeface="+mj-lt"/>
                <a:cs typeface="Courier New" pitchFamily="49" charset="0"/>
              </a:rPr>
              <a:t>An die Java-Gurus:</a:t>
            </a:r>
          </a:p>
          <a:p>
            <a:pPr marL="0" indent="0">
              <a:buNone/>
            </a:pPr>
            <a:r>
              <a:rPr lang="de-DE" b="1" dirty="0" smtClean="0">
                <a:latin typeface="+mj-lt"/>
                <a:cs typeface="Courier New" pitchFamily="49" charset="0"/>
              </a:rPr>
              <a:t>Woher kommen die neuen Interface-Methoden?</a:t>
            </a:r>
          </a:p>
          <a:p>
            <a:pPr marL="0" indent="0">
              <a:buNone/>
            </a:pPr>
            <a:endParaRPr lang="de-DE" dirty="0">
              <a:latin typeface="Courier New" pitchFamily="49" charset="0"/>
              <a:cs typeface="Courier New" pitchFamily="49" charset="0"/>
            </a:endParaRPr>
          </a:p>
          <a:p>
            <a:pPr marL="0" indent="0">
              <a:buNone/>
            </a:pPr>
            <a:r>
              <a:rPr lang="de-DE" dirty="0" err="1" smtClean="0">
                <a:latin typeface="Courier New" pitchFamily="49" charset="0"/>
                <a:cs typeface="Courier New" pitchFamily="49" charset="0"/>
              </a:rPr>
              <a:t>customers.sort</a:t>
            </a:r>
            <a:r>
              <a:rPr lang="de-DE" dirty="0" smtClean="0">
                <a:latin typeface="Courier New" pitchFamily="49" charset="0"/>
                <a:cs typeface="Courier New" pitchFamily="49" charset="0"/>
              </a:rPr>
              <a:t>(</a:t>
            </a:r>
            <a:r>
              <a:rPr lang="de-DE" dirty="0" err="1" smtClean="0">
                <a:latin typeface="Courier New" pitchFamily="49" charset="0"/>
                <a:cs typeface="Courier New" pitchFamily="49" charset="0"/>
              </a:rPr>
              <a:t>Comparator.comparing</a:t>
            </a:r>
            <a:r>
              <a:rPr lang="de-DE" dirty="0" smtClean="0">
                <a:latin typeface="Courier New" pitchFamily="49" charset="0"/>
                <a:cs typeface="Courier New" pitchFamily="49" charset="0"/>
              </a:rPr>
              <a:t>(Customer::</a:t>
            </a:r>
            <a:r>
              <a:rPr lang="de-DE" dirty="0" err="1" smtClean="0">
                <a:latin typeface="Courier New" pitchFamily="49" charset="0"/>
                <a:cs typeface="Courier New" pitchFamily="49" charset="0"/>
              </a:rPr>
              <a:t>getName</a:t>
            </a:r>
            <a:r>
              <a:rPr lang="de-DE" dirty="0" smtClean="0">
                <a:latin typeface="Courier New" pitchFamily="49" charset="0"/>
                <a:cs typeface="Courier New" pitchFamily="49" charset="0"/>
              </a:rPr>
              <a:t>));</a:t>
            </a:r>
            <a:endParaRPr lang="de-DE" dirty="0">
              <a:latin typeface="Courier New" pitchFamily="49" charset="0"/>
              <a:cs typeface="Courier New" pitchFamily="49" charset="0"/>
            </a:endParaRPr>
          </a:p>
          <a:p>
            <a:pPr marL="0" indent="0">
              <a:buNone/>
            </a:pPr>
            <a:endParaRPr lang="de-DE" dirty="0"/>
          </a:p>
          <a:p>
            <a:pPr marL="0" indent="0">
              <a:buNone/>
            </a:pPr>
            <a:r>
              <a:rPr lang="de-DE" i="1" dirty="0"/>
              <a:t>	Neue </a:t>
            </a:r>
            <a:r>
              <a:rPr lang="de-DE" i="1" dirty="0" smtClean="0"/>
              <a:t>Methode </a:t>
            </a:r>
            <a:r>
              <a:rPr lang="de-DE" i="1" dirty="0"/>
              <a:t>in List?</a:t>
            </a:r>
            <a:endParaRPr lang="de-DE" i="1" dirty="0">
              <a:latin typeface="Courier" panose="02060409020205020404" pitchFamily="49" charset="0"/>
              <a:cs typeface="Courier New" panose="02070309020205020404" pitchFamily="49" charset="0"/>
            </a:endParaRPr>
          </a:p>
          <a:p>
            <a:pPr marL="0" indent="0">
              <a:buNone/>
            </a:pPr>
            <a:r>
              <a:rPr lang="de-DE" i="1" dirty="0"/>
              <a:t>			 	Statische Methode in </a:t>
            </a:r>
            <a:r>
              <a:rPr lang="de-DE" i="1" dirty="0" err="1"/>
              <a:t>Comparator</a:t>
            </a:r>
            <a:r>
              <a:rPr lang="de-DE" i="1" dirty="0" smtClean="0"/>
              <a:t>??</a:t>
            </a:r>
          </a:p>
        </p:txBody>
      </p:sp>
      <p:cxnSp>
        <p:nvCxnSpPr>
          <p:cNvPr id="8" name="Gerade Verbindung mit Pfeil 7"/>
          <p:cNvCxnSpPr/>
          <p:nvPr/>
        </p:nvCxnSpPr>
        <p:spPr>
          <a:xfrm>
            <a:off x="2194537" y="2663915"/>
            <a:ext cx="0" cy="33303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Gerade Verbindung mit Pfeil 8"/>
          <p:cNvCxnSpPr/>
          <p:nvPr/>
        </p:nvCxnSpPr>
        <p:spPr>
          <a:xfrm>
            <a:off x="4943164" y="2663915"/>
            <a:ext cx="0" cy="74815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0" name="Datumsplatzhalter 3"/>
          <p:cNvSpPr>
            <a:spLocks noGrp="1"/>
          </p:cNvSpPr>
          <p:nvPr>
            <p:ph type="dt" sz="half" idx="10"/>
          </p:nvPr>
        </p:nvSpPr>
        <p:spPr>
          <a:xfrm>
            <a:off x="541848" y="6429396"/>
            <a:ext cx="815442" cy="365125"/>
          </a:xfrm>
        </p:spPr>
        <p:txBody>
          <a:bodyPr/>
          <a:lstStyle/>
          <a:p>
            <a:fld id="{EBD6BE0C-E060-4F99-A9A9-F2CC9B7FBCCF}" type="datetime1">
              <a:rPr lang="de-DE" smtClean="0"/>
              <a:t>03.11.2014</a:t>
            </a:fld>
            <a:endParaRPr lang="de-DE"/>
          </a:p>
        </p:txBody>
      </p:sp>
      <p:sp>
        <p:nvSpPr>
          <p:cNvPr id="11" name="Foliennummernplatzhalter 5"/>
          <p:cNvSpPr>
            <a:spLocks noGrp="1"/>
          </p:cNvSpPr>
          <p:nvPr>
            <p:ph type="sldNum" sz="quarter" idx="12"/>
          </p:nvPr>
        </p:nvSpPr>
        <p:spPr>
          <a:xfrm>
            <a:off x="1357290" y="6429396"/>
            <a:ext cx="503238" cy="365125"/>
          </a:xfrm>
        </p:spPr>
        <p:txBody>
          <a:bodyPr/>
          <a:lstStyle/>
          <a:p>
            <a:fld id="{4903BD85-9D3F-4103-89E5-2FC5446601FE}" type="slidenum">
              <a:rPr lang="de-DE" smtClean="0"/>
              <a:pPr/>
              <a:t>12</a:t>
            </a:fld>
            <a:endParaRPr lang="de-DE"/>
          </a:p>
        </p:txBody>
      </p:sp>
      <p:sp>
        <p:nvSpPr>
          <p:cNvPr id="12" name="Fußzeilenplatzhalter 4"/>
          <p:cNvSpPr>
            <a:spLocks noGrp="1"/>
          </p:cNvSpPr>
          <p:nvPr>
            <p:ph type="ftr" sz="quarter" idx="11"/>
          </p:nvPr>
        </p:nvSpPr>
        <p:spPr>
          <a:xfrm>
            <a:off x="1895112" y="6429396"/>
            <a:ext cx="6034474" cy="365125"/>
          </a:xfrm>
        </p:spPr>
        <p:txBody>
          <a:bodyPr/>
          <a:lstStyle/>
          <a:p>
            <a:r>
              <a:rPr lang="de-DE" dirty="0" smtClean="0"/>
              <a:t>Neuerungen in Java 8</a:t>
            </a:r>
            <a:endParaRPr lang="de-DE" dirty="0"/>
          </a:p>
        </p:txBody>
      </p:sp>
    </p:spTree>
    <p:extLst>
      <p:ext uri="{BB962C8B-B14F-4D97-AF65-F5344CB8AC3E}">
        <p14:creationId xmlns:p14="http://schemas.microsoft.com/office/powerpoint/2010/main" val="3509948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marL="0" indent="0">
              <a:buNone/>
            </a:pPr>
            <a:r>
              <a:rPr lang="de-DE" b="1" dirty="0" smtClean="0"/>
              <a:t>Interfaces: Default Methoden</a:t>
            </a:r>
          </a:p>
          <a:p>
            <a:pPr marL="0" indent="0">
              <a:buNone/>
            </a:pPr>
            <a:endParaRPr lang="de-DE" dirty="0" smtClean="0">
              <a:latin typeface="Courier New" panose="02070309020205020404" pitchFamily="49" charset="0"/>
              <a:cs typeface="Courier New" panose="02070309020205020404" pitchFamily="49" charset="0"/>
            </a:endParaRPr>
          </a:p>
          <a:p>
            <a:pPr marL="0" indent="0">
              <a:buNone/>
            </a:pPr>
            <a:r>
              <a:rPr lang="de-DE" dirty="0" err="1" smtClean="0">
                <a:latin typeface="Courier New" panose="02070309020205020404" pitchFamily="49" charset="0"/>
                <a:cs typeface="Courier New" panose="02070309020205020404" pitchFamily="49" charset="0"/>
              </a:rPr>
              <a:t>public</a:t>
            </a:r>
            <a:r>
              <a:rPr lang="de-DE" dirty="0" smtClean="0">
                <a:latin typeface="Courier New" panose="02070309020205020404" pitchFamily="49" charset="0"/>
                <a:cs typeface="Courier New" panose="02070309020205020404" pitchFamily="49" charset="0"/>
              </a:rPr>
              <a:t> </a:t>
            </a:r>
            <a:r>
              <a:rPr lang="de-DE" dirty="0" err="1" smtClean="0">
                <a:latin typeface="Courier New" panose="02070309020205020404" pitchFamily="49" charset="0"/>
                <a:cs typeface="Courier New" panose="02070309020205020404" pitchFamily="49" charset="0"/>
              </a:rPr>
              <a:t>interface</a:t>
            </a:r>
            <a:r>
              <a:rPr lang="de-DE" dirty="0" smtClean="0">
                <a:latin typeface="Courier New" panose="02070309020205020404" pitchFamily="49" charset="0"/>
                <a:cs typeface="Courier New" panose="02070309020205020404" pitchFamily="49" charset="0"/>
              </a:rPr>
              <a:t> List&lt;E&gt; {</a:t>
            </a:r>
          </a:p>
          <a:p>
            <a:pPr marL="0" indent="0">
              <a:buNone/>
            </a:pPr>
            <a:r>
              <a:rPr lang="de-DE" dirty="0" smtClean="0">
                <a:latin typeface="Courier New" panose="02070309020205020404" pitchFamily="49" charset="0"/>
                <a:cs typeface="Courier New" panose="02070309020205020404" pitchFamily="49" charset="0"/>
              </a:rPr>
              <a:t>  E </a:t>
            </a:r>
            <a:r>
              <a:rPr lang="de-DE" dirty="0" err="1">
                <a:latin typeface="Courier New" panose="02070309020205020404" pitchFamily="49" charset="0"/>
                <a:cs typeface="Courier New" panose="02070309020205020404" pitchFamily="49" charset="0"/>
              </a:rPr>
              <a:t>get</a:t>
            </a:r>
            <a:r>
              <a:rPr lang="de-DE" dirty="0">
                <a:latin typeface="Courier New" panose="02070309020205020404" pitchFamily="49" charset="0"/>
                <a:cs typeface="Courier New" panose="02070309020205020404" pitchFamily="49" charset="0"/>
              </a:rPr>
              <a:t>(</a:t>
            </a:r>
            <a:r>
              <a:rPr lang="de-DE" dirty="0" err="1">
                <a:latin typeface="Courier New" panose="02070309020205020404" pitchFamily="49" charset="0"/>
                <a:cs typeface="Courier New" panose="02070309020205020404" pitchFamily="49" charset="0"/>
              </a:rPr>
              <a:t>int</a:t>
            </a:r>
            <a:r>
              <a:rPr lang="de-DE" dirty="0">
                <a:latin typeface="Courier New" panose="02070309020205020404" pitchFamily="49" charset="0"/>
                <a:cs typeface="Courier New" panose="02070309020205020404" pitchFamily="49" charset="0"/>
              </a:rPr>
              <a:t> </a:t>
            </a:r>
            <a:r>
              <a:rPr lang="de-DE" dirty="0" err="1">
                <a:latin typeface="Courier New" panose="02070309020205020404" pitchFamily="49" charset="0"/>
                <a:cs typeface="Courier New" panose="02070309020205020404" pitchFamily="49" charset="0"/>
              </a:rPr>
              <a:t>index</a:t>
            </a:r>
            <a:r>
              <a:rPr lang="de-DE" dirty="0" smtClean="0">
                <a:latin typeface="Courier New" panose="02070309020205020404" pitchFamily="49" charset="0"/>
                <a:cs typeface="Courier New" panose="02070309020205020404" pitchFamily="49" charset="0"/>
              </a:rPr>
              <a:t>);</a:t>
            </a:r>
          </a:p>
          <a:p>
            <a:pPr marL="0" indent="0">
              <a:buNone/>
            </a:pPr>
            <a:endParaRPr lang="en-US" dirty="0">
              <a:latin typeface="Courier New" panose="02070309020205020404" pitchFamily="49" charset="0"/>
              <a:cs typeface="Courier New" panose="02070309020205020404" pitchFamily="49" charset="0"/>
            </a:endParaRPr>
          </a:p>
          <a:p>
            <a:pPr marL="0" indent="0">
              <a:buNone/>
            </a:pPr>
            <a:r>
              <a:rPr lang="en-US" b="1" dirty="0" smtClean="0">
                <a:latin typeface="Courier New" panose="02070309020205020404" pitchFamily="49" charset="0"/>
                <a:cs typeface="Courier New" panose="02070309020205020404" pitchFamily="49" charset="0"/>
              </a:rPr>
              <a:t>  default void set(</a:t>
            </a:r>
            <a:r>
              <a:rPr lang="en-US" b="1" dirty="0" err="1" smtClean="0">
                <a:latin typeface="Courier New" panose="02070309020205020404" pitchFamily="49" charset="0"/>
                <a:cs typeface="Courier New" panose="02070309020205020404" pitchFamily="49" charset="0"/>
              </a:rPr>
              <a:t>int</a:t>
            </a:r>
            <a:r>
              <a:rPr lang="en-US" b="1" dirty="0" smtClean="0">
                <a:latin typeface="Courier New" panose="02070309020205020404" pitchFamily="49" charset="0"/>
                <a:cs typeface="Courier New" panose="02070309020205020404" pitchFamily="49" charset="0"/>
              </a:rPr>
              <a:t> </a:t>
            </a:r>
            <a:r>
              <a:rPr lang="en-US" b="1" dirty="0">
                <a:latin typeface="Courier New" panose="02070309020205020404" pitchFamily="49" charset="0"/>
                <a:cs typeface="Courier New" panose="02070309020205020404" pitchFamily="49" charset="0"/>
              </a:rPr>
              <a:t>index, E element</a:t>
            </a:r>
            <a:r>
              <a:rPr lang="en-US" b="1" dirty="0" smtClean="0">
                <a:latin typeface="Courier New" panose="02070309020205020404" pitchFamily="49" charset="0"/>
                <a:cs typeface="Courier New" panose="02070309020205020404" pitchFamily="49" charset="0"/>
              </a:rPr>
              <a:t>){</a:t>
            </a:r>
          </a:p>
          <a:p>
            <a:pPr marL="0" indent="0">
              <a:buNone/>
            </a:pPr>
            <a:r>
              <a:rPr lang="en-US" b="1" dirty="0">
                <a:latin typeface="Courier New" panose="02070309020205020404" pitchFamily="49" charset="0"/>
                <a:cs typeface="Courier New" panose="02070309020205020404" pitchFamily="49" charset="0"/>
              </a:rPr>
              <a:t> </a:t>
            </a:r>
            <a:r>
              <a:rPr lang="en-US" b="1" dirty="0" smtClean="0">
                <a:latin typeface="Courier New" panose="02070309020205020404" pitchFamily="49" charset="0"/>
                <a:cs typeface="Courier New" panose="02070309020205020404" pitchFamily="49" charset="0"/>
              </a:rPr>
              <a:t>   throw new </a:t>
            </a:r>
            <a:r>
              <a:rPr lang="en-US" b="1" dirty="0" err="1" smtClean="0">
                <a:latin typeface="Courier New" panose="02070309020205020404" pitchFamily="49" charset="0"/>
                <a:cs typeface="Courier New" panose="02070309020205020404" pitchFamily="49" charset="0"/>
              </a:rPr>
              <a:t>UnsupportedOperationException</a:t>
            </a:r>
            <a:r>
              <a:rPr lang="en-US" b="1" dirty="0" smtClean="0">
                <a:latin typeface="Courier New" panose="02070309020205020404" pitchFamily="49" charset="0"/>
                <a:cs typeface="Courier New" panose="02070309020205020404" pitchFamily="49" charset="0"/>
              </a:rPr>
              <a:t>();</a:t>
            </a:r>
          </a:p>
          <a:p>
            <a:pPr marL="0" indent="0">
              <a:buNone/>
            </a:pPr>
            <a:r>
              <a:rPr lang="en-US" b="1" dirty="0">
                <a:latin typeface="Courier New" panose="02070309020205020404" pitchFamily="49" charset="0"/>
                <a:cs typeface="Courier New" panose="02070309020205020404" pitchFamily="49" charset="0"/>
              </a:rPr>
              <a:t> </a:t>
            </a:r>
            <a:r>
              <a:rPr lang="en-US" b="1" dirty="0" smtClean="0">
                <a:latin typeface="Courier New" panose="02070309020205020404" pitchFamily="49" charset="0"/>
                <a:cs typeface="Courier New" panose="02070309020205020404" pitchFamily="49" charset="0"/>
              </a:rPr>
              <a:t> }</a:t>
            </a:r>
          </a:p>
          <a:p>
            <a:pPr marL="0" indent="0">
              <a:buNone/>
            </a:pPr>
            <a:endParaRPr lang="en-US" dirty="0">
              <a:latin typeface="Courier New" panose="02070309020205020404" pitchFamily="49" charset="0"/>
              <a:cs typeface="Courier New" panose="02070309020205020404" pitchFamily="49" charset="0"/>
            </a:endParaRPr>
          </a:p>
          <a:p>
            <a:pPr marL="0" indent="0">
              <a:buNone/>
            </a:pPr>
            <a:r>
              <a:rPr lang="en-US" dirty="0">
                <a:latin typeface="Courier New" panose="02070309020205020404" pitchFamily="49" charset="0"/>
                <a:cs typeface="Courier New" panose="02070309020205020404" pitchFamily="49" charset="0"/>
              </a:rPr>
              <a:t> </a:t>
            </a:r>
            <a:r>
              <a:rPr lang="en-US" dirty="0" smtClean="0">
                <a:latin typeface="Courier New" panose="02070309020205020404" pitchFamily="49" charset="0"/>
                <a:cs typeface="Courier New" panose="02070309020205020404" pitchFamily="49" charset="0"/>
              </a:rPr>
              <a:t> </a:t>
            </a:r>
            <a:r>
              <a:rPr lang="en-US" b="1" dirty="0" smtClean="0">
                <a:latin typeface="Courier New" panose="02070309020205020404" pitchFamily="49" charset="0"/>
                <a:cs typeface="Courier New" panose="02070309020205020404" pitchFamily="49" charset="0"/>
              </a:rPr>
              <a:t>default </a:t>
            </a:r>
            <a:r>
              <a:rPr lang="en-US" b="1" dirty="0">
                <a:latin typeface="Courier New" panose="02070309020205020404" pitchFamily="49" charset="0"/>
                <a:cs typeface="Courier New" panose="02070309020205020404" pitchFamily="49" charset="0"/>
              </a:rPr>
              <a:t>void sort(Comparator&lt;? super E&gt; c) {</a:t>
            </a:r>
          </a:p>
          <a:p>
            <a:pPr marL="0" indent="0">
              <a:buNone/>
            </a:pPr>
            <a:r>
              <a:rPr lang="en-US" b="1" dirty="0">
                <a:latin typeface="Courier New" panose="02070309020205020404" pitchFamily="49" charset="0"/>
                <a:cs typeface="Courier New" panose="02070309020205020404" pitchFamily="49" charset="0"/>
              </a:rPr>
              <a:t>    </a:t>
            </a:r>
            <a:r>
              <a:rPr lang="en-US" b="1" dirty="0" err="1">
                <a:latin typeface="Courier New" panose="02070309020205020404" pitchFamily="49" charset="0"/>
                <a:cs typeface="Courier New" panose="02070309020205020404" pitchFamily="49" charset="0"/>
              </a:rPr>
              <a:t>Collections.sort</a:t>
            </a:r>
            <a:r>
              <a:rPr lang="en-US" b="1" dirty="0">
                <a:latin typeface="Courier New" panose="02070309020205020404" pitchFamily="49" charset="0"/>
                <a:cs typeface="Courier New" panose="02070309020205020404" pitchFamily="49" charset="0"/>
              </a:rPr>
              <a:t>(this, c);</a:t>
            </a:r>
          </a:p>
          <a:p>
            <a:pPr marL="0" indent="0">
              <a:buNone/>
            </a:pPr>
            <a:r>
              <a:rPr lang="en-US" b="1" dirty="0">
                <a:latin typeface="Courier New" panose="02070309020205020404" pitchFamily="49" charset="0"/>
                <a:cs typeface="Courier New" panose="02070309020205020404" pitchFamily="49" charset="0"/>
              </a:rPr>
              <a:t>  </a:t>
            </a:r>
            <a:r>
              <a:rPr lang="en-US" b="1" dirty="0" smtClean="0">
                <a:latin typeface="Courier New" panose="02070309020205020404" pitchFamily="49" charset="0"/>
                <a:cs typeface="Courier New" panose="02070309020205020404" pitchFamily="49" charset="0"/>
              </a:rPr>
              <a:t>}</a:t>
            </a:r>
            <a:endParaRPr lang="de-DE" b="1" dirty="0" smtClean="0">
              <a:latin typeface="Courier New" panose="02070309020205020404" pitchFamily="49" charset="0"/>
              <a:cs typeface="Courier New" panose="02070309020205020404" pitchFamily="49" charset="0"/>
            </a:endParaRPr>
          </a:p>
        </p:txBody>
      </p:sp>
      <p:sp>
        <p:nvSpPr>
          <p:cNvPr id="7" name="Datumsplatzhalter 3"/>
          <p:cNvSpPr>
            <a:spLocks noGrp="1"/>
          </p:cNvSpPr>
          <p:nvPr>
            <p:ph type="dt" sz="half" idx="10"/>
          </p:nvPr>
        </p:nvSpPr>
        <p:spPr>
          <a:xfrm>
            <a:off x="541848" y="6429396"/>
            <a:ext cx="815442" cy="365125"/>
          </a:xfrm>
        </p:spPr>
        <p:txBody>
          <a:bodyPr/>
          <a:lstStyle/>
          <a:p>
            <a:fld id="{EBD6BE0C-E060-4F99-A9A9-F2CC9B7FBCCF}" type="datetime1">
              <a:rPr lang="de-DE" smtClean="0"/>
              <a:t>03.11.2014</a:t>
            </a:fld>
            <a:endParaRPr lang="de-DE"/>
          </a:p>
        </p:txBody>
      </p:sp>
      <p:sp>
        <p:nvSpPr>
          <p:cNvPr id="8" name="Foliennummernplatzhalter 5"/>
          <p:cNvSpPr>
            <a:spLocks noGrp="1"/>
          </p:cNvSpPr>
          <p:nvPr>
            <p:ph type="sldNum" sz="quarter" idx="12"/>
          </p:nvPr>
        </p:nvSpPr>
        <p:spPr>
          <a:xfrm>
            <a:off x="1357290" y="6429396"/>
            <a:ext cx="503238" cy="365125"/>
          </a:xfrm>
        </p:spPr>
        <p:txBody>
          <a:bodyPr/>
          <a:lstStyle/>
          <a:p>
            <a:fld id="{4903BD85-9D3F-4103-89E5-2FC5446601FE}" type="slidenum">
              <a:rPr lang="de-DE" smtClean="0"/>
              <a:pPr/>
              <a:t>13</a:t>
            </a:fld>
            <a:endParaRPr lang="de-DE"/>
          </a:p>
        </p:txBody>
      </p:sp>
      <p:sp>
        <p:nvSpPr>
          <p:cNvPr id="9" name="Fußzeilenplatzhalter 4"/>
          <p:cNvSpPr>
            <a:spLocks noGrp="1"/>
          </p:cNvSpPr>
          <p:nvPr>
            <p:ph type="ftr" sz="quarter" idx="11"/>
          </p:nvPr>
        </p:nvSpPr>
        <p:spPr>
          <a:xfrm>
            <a:off x="1895112" y="6429396"/>
            <a:ext cx="6034474" cy="365125"/>
          </a:xfrm>
        </p:spPr>
        <p:txBody>
          <a:bodyPr/>
          <a:lstStyle/>
          <a:p>
            <a:r>
              <a:rPr lang="de-DE" dirty="0" smtClean="0"/>
              <a:t>Neuerungen in Java 8</a:t>
            </a:r>
            <a:endParaRPr lang="de-DE" dirty="0"/>
          </a:p>
        </p:txBody>
      </p:sp>
    </p:spTree>
    <p:extLst>
      <p:ext uri="{BB962C8B-B14F-4D97-AF65-F5344CB8AC3E}">
        <p14:creationId xmlns:p14="http://schemas.microsoft.com/office/powerpoint/2010/main" val="575712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marL="0" indent="0">
              <a:buNone/>
            </a:pPr>
            <a:r>
              <a:rPr lang="de-DE" b="1" dirty="0" smtClean="0"/>
              <a:t>Interfaces: Statische Methoden</a:t>
            </a:r>
          </a:p>
          <a:p>
            <a:pPr marL="0" indent="0">
              <a:buNone/>
            </a:pPr>
            <a:endParaRPr lang="de-DE" sz="1600" dirty="0" smtClean="0">
              <a:latin typeface="Courier New" panose="02070309020205020404" pitchFamily="49" charset="0"/>
              <a:cs typeface="Courier New" panose="02070309020205020404" pitchFamily="49" charset="0"/>
            </a:endParaRPr>
          </a:p>
          <a:p>
            <a:pPr marL="0" indent="0">
              <a:buNone/>
            </a:pPr>
            <a:r>
              <a:rPr lang="de-DE" sz="1600" dirty="0" err="1" smtClean="0">
                <a:latin typeface="Courier New" panose="02070309020205020404" pitchFamily="49" charset="0"/>
                <a:cs typeface="Courier New" panose="02070309020205020404" pitchFamily="49" charset="0"/>
              </a:rPr>
              <a:t>public</a:t>
            </a:r>
            <a:r>
              <a:rPr lang="de-DE" sz="1600" dirty="0" smtClean="0">
                <a:latin typeface="Courier New" panose="02070309020205020404" pitchFamily="49" charset="0"/>
                <a:cs typeface="Courier New" panose="02070309020205020404" pitchFamily="49" charset="0"/>
              </a:rPr>
              <a:t> </a:t>
            </a:r>
            <a:r>
              <a:rPr lang="de-DE" sz="1600" dirty="0" err="1">
                <a:latin typeface="Courier New" panose="02070309020205020404" pitchFamily="49" charset="0"/>
                <a:cs typeface="Courier New" panose="02070309020205020404" pitchFamily="49" charset="0"/>
              </a:rPr>
              <a:t>interface</a:t>
            </a:r>
            <a:r>
              <a:rPr lang="de-DE" sz="1600" dirty="0">
                <a:latin typeface="Courier New" panose="02070309020205020404" pitchFamily="49" charset="0"/>
                <a:cs typeface="Courier New" panose="02070309020205020404" pitchFamily="49" charset="0"/>
              </a:rPr>
              <a:t> </a:t>
            </a:r>
            <a:r>
              <a:rPr lang="de-DE" sz="1600" dirty="0" err="1">
                <a:latin typeface="Courier New" panose="02070309020205020404" pitchFamily="49" charset="0"/>
                <a:cs typeface="Courier New" panose="02070309020205020404" pitchFamily="49" charset="0"/>
              </a:rPr>
              <a:t>Comparator</a:t>
            </a:r>
            <a:r>
              <a:rPr lang="de-DE" sz="1600" dirty="0">
                <a:latin typeface="Courier New" panose="02070309020205020404" pitchFamily="49" charset="0"/>
                <a:cs typeface="Courier New" panose="02070309020205020404" pitchFamily="49" charset="0"/>
              </a:rPr>
              <a:t>&lt;T&gt; </a:t>
            </a:r>
            <a:r>
              <a:rPr lang="de-DE" sz="1600" dirty="0" smtClean="0">
                <a:latin typeface="Courier New" panose="02070309020205020404" pitchFamily="49" charset="0"/>
                <a:cs typeface="Courier New" panose="02070309020205020404" pitchFamily="49" charset="0"/>
              </a:rPr>
              <a:t>{</a:t>
            </a:r>
            <a:endParaRPr lang="de-DE" sz="1600" dirty="0">
              <a:latin typeface="Courier New" panose="02070309020205020404" pitchFamily="49" charset="0"/>
              <a:cs typeface="Courier New" panose="02070309020205020404" pitchFamily="49" charset="0"/>
            </a:endParaRPr>
          </a:p>
          <a:p>
            <a:pPr marL="0" indent="0">
              <a:buNone/>
            </a:pPr>
            <a:r>
              <a:rPr lang="de-DE" sz="1600" dirty="0" smtClean="0">
                <a:latin typeface="Courier New" panose="02070309020205020404" pitchFamily="49" charset="0"/>
                <a:cs typeface="Courier New" panose="02070309020205020404" pitchFamily="49" charset="0"/>
              </a:rPr>
              <a:t>  </a:t>
            </a:r>
            <a:r>
              <a:rPr lang="de-DE" sz="1600" dirty="0" err="1" smtClean="0">
                <a:latin typeface="Courier New" panose="02070309020205020404" pitchFamily="49" charset="0"/>
                <a:cs typeface="Courier New" panose="02070309020205020404" pitchFamily="49" charset="0"/>
              </a:rPr>
              <a:t>int</a:t>
            </a:r>
            <a:r>
              <a:rPr lang="de-DE" sz="1600" dirty="0" smtClean="0">
                <a:latin typeface="Courier New" panose="02070309020205020404" pitchFamily="49" charset="0"/>
                <a:cs typeface="Courier New" panose="02070309020205020404" pitchFamily="49" charset="0"/>
              </a:rPr>
              <a:t> </a:t>
            </a:r>
            <a:r>
              <a:rPr lang="de-DE" sz="1600" dirty="0" err="1">
                <a:latin typeface="Courier New" panose="02070309020205020404" pitchFamily="49" charset="0"/>
                <a:cs typeface="Courier New" panose="02070309020205020404" pitchFamily="49" charset="0"/>
              </a:rPr>
              <a:t>compare</a:t>
            </a:r>
            <a:r>
              <a:rPr lang="de-DE" sz="1600" dirty="0">
                <a:latin typeface="Courier New" panose="02070309020205020404" pitchFamily="49" charset="0"/>
                <a:cs typeface="Courier New" panose="02070309020205020404" pitchFamily="49" charset="0"/>
              </a:rPr>
              <a:t>(T o1, T o2</a:t>
            </a:r>
            <a:r>
              <a:rPr lang="de-DE" sz="1600" dirty="0" smtClean="0">
                <a:latin typeface="Courier New" panose="02070309020205020404" pitchFamily="49" charset="0"/>
                <a:cs typeface="Courier New" panose="02070309020205020404" pitchFamily="49" charset="0"/>
              </a:rPr>
              <a:t>);</a:t>
            </a:r>
            <a:endParaRPr lang="de-DE" sz="1600" dirty="0">
              <a:latin typeface="Courier New" panose="02070309020205020404" pitchFamily="49" charset="0"/>
              <a:cs typeface="Courier New" panose="02070309020205020404" pitchFamily="49" charset="0"/>
            </a:endParaRPr>
          </a:p>
          <a:p>
            <a:pPr marL="0" indent="0">
              <a:buNone/>
            </a:pPr>
            <a:r>
              <a:rPr lang="de-DE" sz="1600" b="1" dirty="0" smtClean="0">
                <a:latin typeface="Courier New" panose="02070309020205020404" pitchFamily="49" charset="0"/>
                <a:cs typeface="Courier New" panose="02070309020205020404" pitchFamily="49" charset="0"/>
              </a:rPr>
              <a:t>  </a:t>
            </a:r>
            <a:r>
              <a:rPr lang="de-DE" sz="1600" dirty="0" smtClean="0">
                <a:latin typeface="Courier New" panose="02070309020205020404" pitchFamily="49" charset="0"/>
                <a:cs typeface="Courier New" panose="02070309020205020404" pitchFamily="49" charset="0"/>
              </a:rPr>
              <a:t>...</a:t>
            </a:r>
          </a:p>
          <a:p>
            <a:pPr marL="0" indent="0">
              <a:buNone/>
            </a:pPr>
            <a:r>
              <a:rPr lang="de-DE" sz="1600" b="1" dirty="0">
                <a:latin typeface="Courier New" panose="02070309020205020404" pitchFamily="49" charset="0"/>
                <a:cs typeface="Courier New" panose="02070309020205020404" pitchFamily="49" charset="0"/>
              </a:rPr>
              <a:t> </a:t>
            </a:r>
            <a:r>
              <a:rPr lang="de-DE" sz="1600" b="1" dirty="0" smtClean="0">
                <a:latin typeface="Courier New" panose="02070309020205020404" pitchFamily="49" charset="0"/>
                <a:cs typeface="Courier New" panose="02070309020205020404" pitchFamily="49" charset="0"/>
              </a:rPr>
              <a:t> </a:t>
            </a:r>
            <a:r>
              <a:rPr lang="de-DE" sz="1600" b="1" dirty="0" err="1" smtClean="0">
                <a:latin typeface="Courier New" panose="02070309020205020404" pitchFamily="49" charset="0"/>
                <a:cs typeface="Courier New" panose="02070309020205020404" pitchFamily="49" charset="0"/>
              </a:rPr>
              <a:t>public</a:t>
            </a:r>
            <a:r>
              <a:rPr lang="de-DE" sz="1600" b="1" dirty="0" smtClean="0">
                <a:latin typeface="Courier New" panose="02070309020205020404" pitchFamily="49" charset="0"/>
                <a:cs typeface="Courier New" panose="02070309020205020404" pitchFamily="49" charset="0"/>
              </a:rPr>
              <a:t> </a:t>
            </a:r>
            <a:r>
              <a:rPr lang="de-DE" sz="1600" b="1" dirty="0" err="1">
                <a:latin typeface="Courier New" panose="02070309020205020404" pitchFamily="49" charset="0"/>
                <a:cs typeface="Courier New" panose="02070309020205020404" pitchFamily="49" charset="0"/>
              </a:rPr>
              <a:t>static</a:t>
            </a:r>
            <a:r>
              <a:rPr lang="de-DE" sz="1600" b="1" dirty="0">
                <a:latin typeface="Courier New" panose="02070309020205020404" pitchFamily="49" charset="0"/>
                <a:cs typeface="Courier New" panose="02070309020205020404" pitchFamily="49" charset="0"/>
              </a:rPr>
              <a:t> &lt;</a:t>
            </a:r>
            <a:r>
              <a:rPr lang="de-DE" sz="1600" b="1" dirty="0" smtClean="0">
                <a:latin typeface="Courier New" panose="02070309020205020404" pitchFamily="49" charset="0"/>
                <a:cs typeface="Courier New" panose="02070309020205020404" pitchFamily="49" charset="0"/>
              </a:rPr>
              <a:t>T&gt; </a:t>
            </a:r>
            <a:r>
              <a:rPr lang="de-DE" sz="1600" b="1" dirty="0" err="1">
                <a:latin typeface="Courier New" panose="02070309020205020404" pitchFamily="49" charset="0"/>
                <a:cs typeface="Courier New" panose="02070309020205020404" pitchFamily="49" charset="0"/>
              </a:rPr>
              <a:t>Comparator</a:t>
            </a:r>
            <a:r>
              <a:rPr lang="de-DE" sz="1600" b="1" dirty="0">
                <a:latin typeface="Courier New" panose="02070309020205020404" pitchFamily="49" charset="0"/>
                <a:cs typeface="Courier New" panose="02070309020205020404" pitchFamily="49" charset="0"/>
              </a:rPr>
              <a:t>&lt;T&gt; </a:t>
            </a:r>
            <a:r>
              <a:rPr lang="de-DE" sz="1600" b="1" dirty="0" err="1">
                <a:latin typeface="Courier New" panose="02070309020205020404" pitchFamily="49" charset="0"/>
                <a:cs typeface="Courier New" panose="02070309020205020404" pitchFamily="49" charset="0"/>
              </a:rPr>
              <a:t>naturalOrder</a:t>
            </a:r>
            <a:r>
              <a:rPr lang="de-DE" sz="1600" b="1" dirty="0">
                <a:latin typeface="Courier New" panose="02070309020205020404" pitchFamily="49" charset="0"/>
                <a:cs typeface="Courier New" panose="02070309020205020404" pitchFamily="49" charset="0"/>
              </a:rPr>
              <a:t>() {</a:t>
            </a:r>
          </a:p>
          <a:p>
            <a:pPr marL="0" indent="0">
              <a:buNone/>
            </a:pPr>
            <a:r>
              <a:rPr lang="de-DE" sz="1600" b="1" dirty="0" smtClean="0">
                <a:latin typeface="Courier New" panose="02070309020205020404" pitchFamily="49" charset="0"/>
                <a:cs typeface="Courier New" panose="02070309020205020404" pitchFamily="49" charset="0"/>
              </a:rPr>
              <a:t>    </a:t>
            </a:r>
            <a:r>
              <a:rPr lang="de-DE" sz="1600" b="1" dirty="0" err="1" smtClean="0">
                <a:latin typeface="Courier New" panose="02070309020205020404" pitchFamily="49" charset="0"/>
                <a:cs typeface="Courier New" panose="02070309020205020404" pitchFamily="49" charset="0"/>
              </a:rPr>
              <a:t>return</a:t>
            </a:r>
            <a:r>
              <a:rPr lang="de-DE" sz="1600" b="1" dirty="0" smtClean="0">
                <a:latin typeface="Courier New" panose="02070309020205020404" pitchFamily="49" charset="0"/>
                <a:cs typeface="Courier New" panose="02070309020205020404" pitchFamily="49" charset="0"/>
              </a:rPr>
              <a:t> </a:t>
            </a:r>
            <a:r>
              <a:rPr lang="de-DE" sz="1600" b="1" dirty="0" err="1" smtClean="0">
                <a:latin typeface="Courier New" panose="02070309020205020404" pitchFamily="49" charset="0"/>
                <a:cs typeface="Courier New" panose="02070309020205020404" pitchFamily="49" charset="0"/>
              </a:rPr>
              <a:t>NaturalOrderComparator.INSTANCE</a:t>
            </a:r>
            <a:r>
              <a:rPr lang="de-DE" sz="1600" b="1" dirty="0">
                <a:latin typeface="Courier New" panose="02070309020205020404" pitchFamily="49" charset="0"/>
                <a:cs typeface="Courier New" panose="02070309020205020404" pitchFamily="49" charset="0"/>
              </a:rPr>
              <a:t>;</a:t>
            </a:r>
          </a:p>
          <a:p>
            <a:pPr marL="0" indent="0">
              <a:buNone/>
            </a:pPr>
            <a:r>
              <a:rPr lang="de-DE" sz="1600" b="1" dirty="0">
                <a:latin typeface="Courier New" panose="02070309020205020404" pitchFamily="49" charset="0"/>
                <a:cs typeface="Courier New" panose="02070309020205020404" pitchFamily="49" charset="0"/>
              </a:rPr>
              <a:t>  </a:t>
            </a:r>
            <a:r>
              <a:rPr lang="de-DE" sz="1600" b="1" dirty="0" smtClean="0">
                <a:latin typeface="Courier New" panose="02070309020205020404" pitchFamily="49" charset="0"/>
                <a:cs typeface="Courier New" panose="02070309020205020404" pitchFamily="49" charset="0"/>
              </a:rPr>
              <a:t>}</a:t>
            </a:r>
          </a:p>
          <a:p>
            <a:pPr marL="0" indent="0">
              <a:buNone/>
            </a:pPr>
            <a:endParaRPr lang="de-DE" sz="1600" b="1" dirty="0" smtClean="0">
              <a:latin typeface="Courier New" panose="02070309020205020404" pitchFamily="49" charset="0"/>
              <a:cs typeface="Courier New" panose="02070309020205020404" pitchFamily="49" charset="0"/>
            </a:endParaRPr>
          </a:p>
          <a:p>
            <a:pPr marL="0" indent="0">
              <a:buNone/>
            </a:pPr>
            <a:r>
              <a:rPr lang="de-DE" sz="1600" b="1" dirty="0" smtClean="0">
                <a:latin typeface="Courier New" panose="02070309020205020404" pitchFamily="49" charset="0"/>
                <a:cs typeface="Courier New" panose="02070309020205020404" pitchFamily="49" charset="0"/>
              </a:rPr>
              <a:t>  </a:t>
            </a:r>
            <a:r>
              <a:rPr lang="de-DE" sz="1600" b="1" dirty="0" err="1" smtClean="0">
                <a:latin typeface="Courier New" panose="02070309020205020404" pitchFamily="49" charset="0"/>
                <a:cs typeface="Courier New" panose="02070309020205020404" pitchFamily="49" charset="0"/>
              </a:rPr>
              <a:t>public</a:t>
            </a:r>
            <a:r>
              <a:rPr lang="de-DE" sz="1600" b="1" dirty="0" smtClean="0">
                <a:latin typeface="Courier New" panose="02070309020205020404" pitchFamily="49" charset="0"/>
                <a:cs typeface="Courier New" panose="02070309020205020404" pitchFamily="49" charset="0"/>
              </a:rPr>
              <a:t> </a:t>
            </a:r>
            <a:r>
              <a:rPr lang="de-DE" sz="1600" b="1" dirty="0" err="1">
                <a:latin typeface="Courier New" panose="02070309020205020404" pitchFamily="49" charset="0"/>
                <a:cs typeface="Courier New" panose="02070309020205020404" pitchFamily="49" charset="0"/>
              </a:rPr>
              <a:t>static</a:t>
            </a:r>
            <a:r>
              <a:rPr lang="de-DE" sz="1600" b="1" dirty="0">
                <a:latin typeface="Courier New" panose="02070309020205020404" pitchFamily="49" charset="0"/>
                <a:cs typeface="Courier New" panose="02070309020205020404" pitchFamily="49" charset="0"/>
              </a:rPr>
              <a:t> &lt;T, </a:t>
            </a:r>
            <a:r>
              <a:rPr lang="de-DE" sz="1600" b="1" dirty="0" smtClean="0">
                <a:latin typeface="Courier New" panose="02070309020205020404" pitchFamily="49" charset="0"/>
                <a:cs typeface="Courier New" panose="02070309020205020404" pitchFamily="49" charset="0"/>
              </a:rPr>
              <a:t>U&gt; </a:t>
            </a:r>
            <a:r>
              <a:rPr lang="de-DE" sz="1600" b="1" dirty="0" err="1" smtClean="0">
                <a:latin typeface="Courier New" panose="02070309020205020404" pitchFamily="49" charset="0"/>
                <a:cs typeface="Courier New" panose="02070309020205020404" pitchFamily="49" charset="0"/>
              </a:rPr>
              <a:t>Comparator</a:t>
            </a:r>
            <a:r>
              <a:rPr lang="de-DE" sz="1600" b="1" dirty="0" smtClean="0">
                <a:latin typeface="Courier New" panose="02070309020205020404" pitchFamily="49" charset="0"/>
                <a:cs typeface="Courier New" panose="02070309020205020404" pitchFamily="49" charset="0"/>
              </a:rPr>
              <a:t>&lt;T&gt; 	</a:t>
            </a:r>
            <a:r>
              <a:rPr lang="de-DE" sz="1600" b="1" dirty="0" err="1" smtClean="0">
                <a:latin typeface="Courier New" panose="02070309020205020404" pitchFamily="49" charset="0"/>
                <a:cs typeface="Courier New" panose="02070309020205020404" pitchFamily="49" charset="0"/>
              </a:rPr>
              <a:t>comparing</a:t>
            </a:r>
            <a:r>
              <a:rPr lang="de-DE" sz="1600" b="1" dirty="0" smtClean="0">
                <a:latin typeface="Courier New" panose="02070309020205020404" pitchFamily="49" charset="0"/>
                <a:cs typeface="Courier New" panose="02070309020205020404" pitchFamily="49" charset="0"/>
              </a:rPr>
              <a:t>(</a:t>
            </a:r>
            <a:r>
              <a:rPr lang="de-DE" sz="1600" b="1" dirty="0" err="1" smtClean="0">
                <a:latin typeface="Courier New" panose="02070309020205020404" pitchFamily="49" charset="0"/>
                <a:cs typeface="Courier New" panose="02070309020205020404" pitchFamily="49" charset="0"/>
              </a:rPr>
              <a:t>Function</a:t>
            </a:r>
            <a:r>
              <a:rPr lang="de-DE" sz="1600" b="1" dirty="0" smtClean="0">
                <a:latin typeface="Courier New" panose="02070309020205020404" pitchFamily="49" charset="0"/>
                <a:cs typeface="Courier New" panose="02070309020205020404" pitchFamily="49" charset="0"/>
              </a:rPr>
              <a:t>&lt;T, U&gt; </a:t>
            </a:r>
            <a:r>
              <a:rPr lang="de-DE" sz="1600" b="1" dirty="0" err="1" smtClean="0">
                <a:latin typeface="Courier New" panose="02070309020205020404" pitchFamily="49" charset="0"/>
                <a:cs typeface="Courier New" panose="02070309020205020404" pitchFamily="49" charset="0"/>
              </a:rPr>
              <a:t>fn</a:t>
            </a:r>
            <a:r>
              <a:rPr lang="de-DE" sz="1600" b="1" dirty="0" smtClean="0">
                <a:latin typeface="Courier New" panose="02070309020205020404" pitchFamily="49" charset="0"/>
                <a:cs typeface="Courier New" panose="02070309020205020404" pitchFamily="49" charset="0"/>
              </a:rPr>
              <a:t>){</a:t>
            </a:r>
          </a:p>
          <a:p>
            <a:pPr marL="0" indent="0">
              <a:buNone/>
            </a:pPr>
            <a:r>
              <a:rPr lang="de-DE" sz="1600" b="1" dirty="0" smtClean="0">
                <a:latin typeface="Courier New" panose="02070309020205020404" pitchFamily="49" charset="0"/>
                <a:cs typeface="Courier New" panose="02070309020205020404" pitchFamily="49" charset="0"/>
              </a:rPr>
              <a:t>    </a:t>
            </a:r>
            <a:r>
              <a:rPr lang="de-DE" sz="1600" b="1" dirty="0" err="1" smtClean="0">
                <a:latin typeface="Courier New" panose="02070309020205020404" pitchFamily="49" charset="0"/>
                <a:cs typeface="Courier New" panose="02070309020205020404" pitchFamily="49" charset="0"/>
              </a:rPr>
              <a:t>return</a:t>
            </a:r>
            <a:r>
              <a:rPr lang="de-DE" sz="1600" b="1" dirty="0" smtClean="0">
                <a:latin typeface="Courier New" panose="02070309020205020404" pitchFamily="49" charset="0"/>
                <a:cs typeface="Courier New" panose="02070309020205020404" pitchFamily="49" charset="0"/>
              </a:rPr>
              <a:t> (c1</a:t>
            </a:r>
            <a:r>
              <a:rPr lang="de-DE" sz="1600" b="1" dirty="0">
                <a:latin typeface="Courier New" panose="02070309020205020404" pitchFamily="49" charset="0"/>
                <a:cs typeface="Courier New" panose="02070309020205020404" pitchFamily="49" charset="0"/>
              </a:rPr>
              <a:t>, c2) </a:t>
            </a:r>
            <a:r>
              <a:rPr lang="de-DE" sz="1600" b="1" dirty="0" smtClean="0">
                <a:latin typeface="Courier New" panose="02070309020205020404" pitchFamily="49" charset="0"/>
                <a:cs typeface="Courier New" panose="02070309020205020404" pitchFamily="49" charset="0"/>
              </a:rPr>
              <a:t>-&gt; </a:t>
            </a:r>
            <a:r>
              <a:rPr lang="de-DE" sz="1600" b="1" dirty="0" err="1" smtClean="0">
                <a:latin typeface="Courier New" panose="02070309020205020404" pitchFamily="49" charset="0"/>
                <a:cs typeface="Courier New" panose="02070309020205020404" pitchFamily="49" charset="0"/>
              </a:rPr>
              <a:t>fn.apply</a:t>
            </a:r>
            <a:r>
              <a:rPr lang="de-DE" sz="1600" b="1" dirty="0" smtClean="0">
                <a:latin typeface="Courier New" panose="02070309020205020404" pitchFamily="49" charset="0"/>
                <a:cs typeface="Courier New" panose="02070309020205020404" pitchFamily="49" charset="0"/>
              </a:rPr>
              <a:t>(c1).</a:t>
            </a:r>
            <a:r>
              <a:rPr lang="de-DE" sz="1600" b="1" dirty="0" err="1" smtClean="0">
                <a:latin typeface="Courier New" panose="02070309020205020404" pitchFamily="49" charset="0"/>
                <a:cs typeface="Courier New" panose="02070309020205020404" pitchFamily="49" charset="0"/>
              </a:rPr>
              <a:t>compareTo</a:t>
            </a:r>
            <a:r>
              <a:rPr lang="de-DE" sz="1600" b="1" dirty="0" smtClean="0">
                <a:latin typeface="Courier New" panose="02070309020205020404" pitchFamily="49" charset="0"/>
                <a:cs typeface="Courier New" panose="02070309020205020404" pitchFamily="49" charset="0"/>
              </a:rPr>
              <a:t>(</a:t>
            </a:r>
            <a:r>
              <a:rPr lang="de-DE" sz="1600" b="1" dirty="0" err="1" smtClean="0">
                <a:latin typeface="Courier New" panose="02070309020205020404" pitchFamily="49" charset="0"/>
                <a:cs typeface="Courier New" panose="02070309020205020404" pitchFamily="49" charset="0"/>
              </a:rPr>
              <a:t>fn.apply</a:t>
            </a:r>
            <a:r>
              <a:rPr lang="de-DE" sz="1600" b="1" dirty="0" smtClean="0">
                <a:latin typeface="Courier New" panose="02070309020205020404" pitchFamily="49" charset="0"/>
                <a:cs typeface="Courier New" panose="02070309020205020404" pitchFamily="49" charset="0"/>
              </a:rPr>
              <a:t>(c2));</a:t>
            </a:r>
            <a:endParaRPr lang="de-DE" sz="1600" b="1" dirty="0">
              <a:latin typeface="Courier New" panose="02070309020205020404" pitchFamily="49" charset="0"/>
              <a:cs typeface="Courier New" panose="02070309020205020404" pitchFamily="49" charset="0"/>
            </a:endParaRPr>
          </a:p>
          <a:p>
            <a:pPr marL="0" indent="0">
              <a:buNone/>
            </a:pPr>
            <a:r>
              <a:rPr lang="de-DE" sz="1600" b="1" dirty="0" smtClean="0">
                <a:latin typeface="Courier New" panose="02070309020205020404" pitchFamily="49" charset="0"/>
                <a:cs typeface="Courier New" panose="02070309020205020404" pitchFamily="49" charset="0"/>
              </a:rPr>
              <a:t>  }</a:t>
            </a:r>
          </a:p>
          <a:p>
            <a:pPr marL="0" indent="0">
              <a:buNone/>
            </a:pPr>
            <a:r>
              <a:rPr lang="de-DE" sz="1600" i="1" dirty="0" smtClean="0">
                <a:cs typeface="Courier New" panose="02070309020205020404" pitchFamily="49" charset="0"/>
              </a:rPr>
              <a:t>Anmerkung</a:t>
            </a:r>
            <a:r>
              <a:rPr lang="de-DE" sz="1600" i="1" dirty="0">
                <a:cs typeface="Courier New" panose="02070309020205020404" pitchFamily="49" charset="0"/>
              </a:rPr>
              <a:t>: </a:t>
            </a:r>
            <a:r>
              <a:rPr lang="de-DE" sz="1600" i="1" dirty="0" smtClean="0">
                <a:cs typeface="Courier New" panose="02070309020205020404" pitchFamily="49" charset="0"/>
              </a:rPr>
              <a:t>Die </a:t>
            </a:r>
            <a:r>
              <a:rPr lang="de-DE" sz="1600" i="1" dirty="0" err="1" smtClean="0">
                <a:cs typeface="Courier New" panose="02070309020205020404" pitchFamily="49" charset="0"/>
              </a:rPr>
              <a:t>Generics</a:t>
            </a:r>
            <a:r>
              <a:rPr lang="de-DE" sz="1600" i="1" dirty="0" smtClean="0">
                <a:cs typeface="Courier New" panose="02070309020205020404" pitchFamily="49" charset="0"/>
              </a:rPr>
              <a:t> wurden vereinfacht, der Code ist KEIN gültiges Java!</a:t>
            </a:r>
            <a:endParaRPr lang="de-DE" sz="1600" dirty="0">
              <a:latin typeface="Courier New" panose="02070309020205020404" pitchFamily="49" charset="0"/>
              <a:cs typeface="Courier New" panose="02070309020205020404" pitchFamily="49" charset="0"/>
            </a:endParaRPr>
          </a:p>
        </p:txBody>
      </p:sp>
      <p:sp>
        <p:nvSpPr>
          <p:cNvPr id="7" name="Datumsplatzhalter 3"/>
          <p:cNvSpPr>
            <a:spLocks noGrp="1"/>
          </p:cNvSpPr>
          <p:nvPr>
            <p:ph type="dt" sz="half" idx="10"/>
          </p:nvPr>
        </p:nvSpPr>
        <p:spPr>
          <a:xfrm>
            <a:off x="541848" y="6429396"/>
            <a:ext cx="815442" cy="365125"/>
          </a:xfrm>
        </p:spPr>
        <p:txBody>
          <a:bodyPr/>
          <a:lstStyle/>
          <a:p>
            <a:fld id="{EBD6BE0C-E060-4F99-A9A9-F2CC9B7FBCCF}" type="datetime1">
              <a:rPr lang="de-DE" smtClean="0"/>
              <a:t>03.11.2014</a:t>
            </a:fld>
            <a:endParaRPr lang="de-DE"/>
          </a:p>
        </p:txBody>
      </p:sp>
      <p:sp>
        <p:nvSpPr>
          <p:cNvPr id="8" name="Foliennummernplatzhalter 5"/>
          <p:cNvSpPr>
            <a:spLocks noGrp="1"/>
          </p:cNvSpPr>
          <p:nvPr>
            <p:ph type="sldNum" sz="quarter" idx="12"/>
          </p:nvPr>
        </p:nvSpPr>
        <p:spPr>
          <a:xfrm>
            <a:off x="1357290" y="6429396"/>
            <a:ext cx="503238" cy="365125"/>
          </a:xfrm>
        </p:spPr>
        <p:txBody>
          <a:bodyPr/>
          <a:lstStyle/>
          <a:p>
            <a:fld id="{4903BD85-9D3F-4103-89E5-2FC5446601FE}" type="slidenum">
              <a:rPr lang="de-DE" smtClean="0"/>
              <a:pPr/>
              <a:t>14</a:t>
            </a:fld>
            <a:endParaRPr lang="de-DE"/>
          </a:p>
        </p:txBody>
      </p:sp>
      <p:sp>
        <p:nvSpPr>
          <p:cNvPr id="9" name="Fußzeilenplatzhalter 4"/>
          <p:cNvSpPr>
            <a:spLocks noGrp="1"/>
          </p:cNvSpPr>
          <p:nvPr>
            <p:ph type="ftr" sz="quarter" idx="11"/>
          </p:nvPr>
        </p:nvSpPr>
        <p:spPr>
          <a:xfrm>
            <a:off x="1895112" y="6429396"/>
            <a:ext cx="6034474" cy="365125"/>
          </a:xfrm>
        </p:spPr>
        <p:txBody>
          <a:bodyPr/>
          <a:lstStyle/>
          <a:p>
            <a:r>
              <a:rPr lang="de-DE" dirty="0" smtClean="0"/>
              <a:t>Neuerungen in Java 8</a:t>
            </a:r>
            <a:endParaRPr lang="de-DE" dirty="0"/>
          </a:p>
        </p:txBody>
      </p:sp>
    </p:spTree>
    <p:extLst>
      <p:ext uri="{BB962C8B-B14F-4D97-AF65-F5344CB8AC3E}">
        <p14:creationId xmlns:p14="http://schemas.microsoft.com/office/powerpoint/2010/main" val="1486807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0" end="1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marL="0" indent="0">
              <a:buNone/>
            </a:pPr>
            <a:r>
              <a:rPr lang="de-DE" b="1" dirty="0" err="1" smtClean="0"/>
              <a:t>Putting</a:t>
            </a:r>
            <a:r>
              <a:rPr lang="de-DE" b="1" dirty="0" smtClean="0"/>
              <a:t> </a:t>
            </a:r>
            <a:r>
              <a:rPr lang="de-DE" b="1" dirty="0" err="1" smtClean="0"/>
              <a:t>it</a:t>
            </a:r>
            <a:r>
              <a:rPr lang="de-DE" b="1" dirty="0" smtClean="0"/>
              <a:t> </a:t>
            </a:r>
            <a:r>
              <a:rPr lang="de-DE" b="1" dirty="0" err="1" smtClean="0"/>
              <a:t>together</a:t>
            </a:r>
            <a:endParaRPr lang="de-DE" b="1" dirty="0" smtClean="0"/>
          </a:p>
          <a:p>
            <a:pPr marL="0" indent="0">
              <a:buNone/>
            </a:pPr>
            <a:r>
              <a:rPr lang="de-DE" dirty="0" smtClean="0"/>
              <a:t>Kunden nach Namen sortieren. Bei Namensgleichheit werden sie absteigend nach Alter sortiert.</a:t>
            </a:r>
          </a:p>
          <a:p>
            <a:pPr marL="0" indent="0">
              <a:buNone/>
            </a:pPr>
            <a:endParaRPr lang="de-DE" dirty="0"/>
          </a:p>
          <a:p>
            <a:pPr marL="0" indent="0">
              <a:buNone/>
            </a:pPr>
            <a:r>
              <a:rPr lang="de-DE" dirty="0" err="1" smtClean="0">
                <a:latin typeface="Courier New" pitchFamily="49" charset="0"/>
                <a:cs typeface="Courier New" pitchFamily="49" charset="0"/>
              </a:rPr>
              <a:t>import</a:t>
            </a:r>
            <a:r>
              <a:rPr lang="de-DE" dirty="0" smtClean="0">
                <a:latin typeface="Courier New" pitchFamily="49" charset="0"/>
                <a:cs typeface="Courier New" pitchFamily="49" charset="0"/>
              </a:rPr>
              <a:t> </a:t>
            </a:r>
            <a:r>
              <a:rPr lang="de-DE" dirty="0" err="1" smtClean="0">
                <a:latin typeface="Courier New" pitchFamily="49" charset="0"/>
                <a:cs typeface="Courier New" pitchFamily="49" charset="0"/>
              </a:rPr>
              <a:t>static</a:t>
            </a:r>
            <a:r>
              <a:rPr lang="de-DE" dirty="0" smtClean="0">
                <a:latin typeface="Courier New" pitchFamily="49" charset="0"/>
                <a:cs typeface="Courier New" pitchFamily="49" charset="0"/>
              </a:rPr>
              <a:t> </a:t>
            </a:r>
            <a:r>
              <a:rPr lang="de-DE" dirty="0" err="1" smtClean="0">
                <a:latin typeface="Courier New" pitchFamily="49" charset="0"/>
                <a:cs typeface="Courier New" pitchFamily="49" charset="0"/>
              </a:rPr>
              <a:t>Comparator.comparing</a:t>
            </a:r>
            <a:r>
              <a:rPr lang="de-DE" dirty="0" smtClean="0">
                <a:latin typeface="Courier New" pitchFamily="49" charset="0"/>
                <a:cs typeface="Courier New" pitchFamily="49" charset="0"/>
              </a:rPr>
              <a:t>;</a:t>
            </a:r>
          </a:p>
          <a:p>
            <a:pPr marL="0" indent="0">
              <a:buNone/>
            </a:pPr>
            <a:endParaRPr lang="de-DE" dirty="0" smtClean="0">
              <a:latin typeface="Courier New" pitchFamily="49" charset="0"/>
              <a:cs typeface="Courier New" pitchFamily="49" charset="0"/>
            </a:endParaRPr>
          </a:p>
          <a:p>
            <a:pPr marL="0" indent="0">
              <a:buNone/>
            </a:pPr>
            <a:r>
              <a:rPr lang="de-DE" dirty="0" err="1" smtClean="0">
                <a:latin typeface="Courier New" pitchFamily="49" charset="0"/>
                <a:cs typeface="Courier New" pitchFamily="49" charset="0"/>
              </a:rPr>
              <a:t>customerList.sort</a:t>
            </a:r>
            <a:r>
              <a:rPr lang="de-DE" dirty="0" smtClean="0">
                <a:latin typeface="Courier New" pitchFamily="49" charset="0"/>
                <a:cs typeface="Courier New" pitchFamily="49" charset="0"/>
              </a:rPr>
              <a:t>(</a:t>
            </a:r>
          </a:p>
          <a:p>
            <a:pPr marL="0" indent="0">
              <a:buNone/>
            </a:pPr>
            <a:r>
              <a:rPr lang="de-DE" dirty="0" smtClean="0">
                <a:latin typeface="Courier New" pitchFamily="49" charset="0"/>
                <a:cs typeface="Courier New" pitchFamily="49" charset="0"/>
              </a:rPr>
              <a:t>  </a:t>
            </a:r>
            <a:r>
              <a:rPr lang="de-DE" dirty="0" err="1" smtClean="0">
                <a:latin typeface="Courier New" pitchFamily="49" charset="0"/>
                <a:cs typeface="Courier New" pitchFamily="49" charset="0"/>
              </a:rPr>
              <a:t>comparing</a:t>
            </a:r>
            <a:r>
              <a:rPr lang="de-DE" dirty="0" smtClean="0">
                <a:latin typeface="Courier New" pitchFamily="49" charset="0"/>
                <a:cs typeface="Courier New" pitchFamily="49" charset="0"/>
              </a:rPr>
              <a:t>(Customer</a:t>
            </a:r>
            <a:r>
              <a:rPr lang="de-DE" dirty="0">
                <a:latin typeface="Courier New" pitchFamily="49" charset="0"/>
                <a:cs typeface="Courier New" pitchFamily="49" charset="0"/>
              </a:rPr>
              <a:t>::</a:t>
            </a:r>
            <a:r>
              <a:rPr lang="de-DE" dirty="0" err="1">
                <a:latin typeface="Courier New" pitchFamily="49" charset="0"/>
                <a:cs typeface="Courier New" pitchFamily="49" charset="0"/>
              </a:rPr>
              <a:t>getName</a:t>
            </a:r>
            <a:r>
              <a:rPr lang="de-DE" dirty="0" smtClean="0">
                <a:latin typeface="Courier New" pitchFamily="49" charset="0"/>
                <a:cs typeface="Courier New" pitchFamily="49" charset="0"/>
              </a:rPr>
              <a:t>).</a:t>
            </a:r>
            <a:r>
              <a:rPr lang="de-DE" dirty="0" err="1" smtClean="0">
                <a:latin typeface="Courier New" pitchFamily="49" charset="0"/>
                <a:cs typeface="Courier New" pitchFamily="49" charset="0"/>
              </a:rPr>
              <a:t>thenComparing</a:t>
            </a:r>
            <a:r>
              <a:rPr lang="de-DE" dirty="0" smtClean="0">
                <a:latin typeface="Courier New" pitchFamily="49" charset="0"/>
                <a:cs typeface="Courier New" pitchFamily="49" charset="0"/>
              </a:rPr>
              <a:t>(</a:t>
            </a:r>
          </a:p>
          <a:p>
            <a:pPr marL="0" indent="0">
              <a:buNone/>
            </a:pPr>
            <a:r>
              <a:rPr lang="de-DE" dirty="0">
                <a:latin typeface="Courier New" pitchFamily="49" charset="0"/>
                <a:cs typeface="Courier New" pitchFamily="49" charset="0"/>
              </a:rPr>
              <a:t> </a:t>
            </a:r>
            <a:r>
              <a:rPr lang="de-DE" dirty="0" smtClean="0">
                <a:latin typeface="Courier New" pitchFamily="49" charset="0"/>
                <a:cs typeface="Courier New" pitchFamily="49" charset="0"/>
              </a:rPr>
              <a:t>   </a:t>
            </a:r>
            <a:r>
              <a:rPr lang="de-DE" dirty="0" err="1" smtClean="0">
                <a:latin typeface="Courier New" pitchFamily="49" charset="0"/>
                <a:cs typeface="Courier New" pitchFamily="49" charset="0"/>
              </a:rPr>
              <a:t>comparing</a:t>
            </a:r>
            <a:r>
              <a:rPr lang="de-DE" dirty="0" smtClean="0">
                <a:latin typeface="Courier New" pitchFamily="49" charset="0"/>
                <a:cs typeface="Courier New" pitchFamily="49" charset="0"/>
              </a:rPr>
              <a:t>(Customer::</a:t>
            </a:r>
            <a:r>
              <a:rPr lang="de-DE" dirty="0" err="1" smtClean="0">
                <a:latin typeface="Courier New" pitchFamily="49" charset="0"/>
                <a:cs typeface="Courier New" pitchFamily="49" charset="0"/>
              </a:rPr>
              <a:t>getAge</a:t>
            </a:r>
            <a:r>
              <a:rPr lang="de-DE" dirty="0" smtClean="0">
                <a:latin typeface="Courier New" pitchFamily="49" charset="0"/>
                <a:cs typeface="Courier New" pitchFamily="49" charset="0"/>
              </a:rPr>
              <a:t>).</a:t>
            </a:r>
            <a:r>
              <a:rPr lang="de-DE" dirty="0" err="1" smtClean="0">
                <a:latin typeface="Courier New" pitchFamily="49" charset="0"/>
                <a:cs typeface="Courier New" pitchFamily="49" charset="0"/>
              </a:rPr>
              <a:t>reversed</a:t>
            </a:r>
            <a:r>
              <a:rPr lang="de-DE" dirty="0" smtClean="0">
                <a:latin typeface="Courier New" pitchFamily="49" charset="0"/>
                <a:cs typeface="Courier New" pitchFamily="49" charset="0"/>
              </a:rPr>
              <a:t>()));</a:t>
            </a:r>
          </a:p>
          <a:p>
            <a:pPr marL="0" indent="0">
              <a:buNone/>
            </a:pPr>
            <a:endParaRPr lang="de-DE" dirty="0" smtClean="0">
              <a:latin typeface="Courier New" pitchFamily="49" charset="0"/>
              <a:cs typeface="Courier New" pitchFamily="49" charset="0"/>
            </a:endParaRPr>
          </a:p>
          <a:p>
            <a:pPr marL="0" indent="0">
              <a:buNone/>
            </a:pPr>
            <a:r>
              <a:rPr lang="de-DE" dirty="0" smtClean="0">
                <a:latin typeface="+mj-lt"/>
              </a:rPr>
              <a:t>	</a:t>
            </a:r>
            <a:r>
              <a:rPr lang="de-DE" b="1" dirty="0" err="1" smtClean="0">
                <a:latin typeface="+mj-lt"/>
              </a:rPr>
              <a:t>static</a:t>
            </a:r>
            <a:r>
              <a:rPr lang="de-DE" b="1" dirty="0" smtClean="0">
                <a:latin typeface="+mj-lt"/>
              </a:rPr>
              <a:t> </a:t>
            </a:r>
            <a:r>
              <a:rPr lang="de-DE" b="1" dirty="0" err="1" smtClean="0">
                <a:latin typeface="+mj-lt"/>
              </a:rPr>
              <a:t>methods</a:t>
            </a:r>
            <a:endParaRPr lang="de-DE" b="1" dirty="0" smtClean="0">
              <a:latin typeface="+mj-lt"/>
            </a:endParaRPr>
          </a:p>
          <a:p>
            <a:pPr marL="0" indent="0">
              <a:buNone/>
            </a:pPr>
            <a:r>
              <a:rPr lang="de-DE" dirty="0">
                <a:latin typeface="+mj-lt"/>
              </a:rPr>
              <a:t>	</a:t>
            </a:r>
            <a:r>
              <a:rPr lang="de-DE" dirty="0" smtClean="0">
                <a:latin typeface="+mj-lt"/>
              </a:rPr>
              <a:t>				</a:t>
            </a:r>
            <a:r>
              <a:rPr lang="de-DE" b="1" dirty="0" err="1" smtClean="0">
                <a:latin typeface="+mj-lt"/>
              </a:rPr>
              <a:t>default</a:t>
            </a:r>
            <a:r>
              <a:rPr lang="de-DE" b="1" dirty="0" smtClean="0">
                <a:latin typeface="+mj-lt"/>
              </a:rPr>
              <a:t> </a:t>
            </a:r>
            <a:r>
              <a:rPr lang="de-DE" b="1" dirty="0" err="1" smtClean="0">
                <a:latin typeface="+mj-lt"/>
              </a:rPr>
              <a:t>methods</a:t>
            </a:r>
            <a:endParaRPr lang="de-DE" b="1" dirty="0">
              <a:latin typeface="+mj-lt"/>
            </a:endParaRPr>
          </a:p>
        </p:txBody>
      </p:sp>
      <p:cxnSp>
        <p:nvCxnSpPr>
          <p:cNvPr id="8" name="Gerade Verbindung mit Pfeil 7"/>
          <p:cNvCxnSpPr/>
          <p:nvPr/>
        </p:nvCxnSpPr>
        <p:spPr>
          <a:xfrm flipV="1">
            <a:off x="1860528" y="4376878"/>
            <a:ext cx="0" cy="5040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Gerade Verbindung mit Pfeil 9"/>
          <p:cNvCxnSpPr/>
          <p:nvPr/>
        </p:nvCxnSpPr>
        <p:spPr>
          <a:xfrm flipV="1">
            <a:off x="1571154" y="3991197"/>
            <a:ext cx="0" cy="88973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Gerade Verbindung mit Pfeil 11"/>
          <p:cNvCxnSpPr/>
          <p:nvPr/>
        </p:nvCxnSpPr>
        <p:spPr>
          <a:xfrm flipV="1">
            <a:off x="5652120" y="4436065"/>
            <a:ext cx="0" cy="9361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Gerade Verbindung mit Pfeil 13"/>
          <p:cNvCxnSpPr/>
          <p:nvPr/>
        </p:nvCxnSpPr>
        <p:spPr>
          <a:xfrm flipV="1">
            <a:off x="6100045" y="4066304"/>
            <a:ext cx="0" cy="129614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Gerade Verbindung mit Pfeil 15"/>
          <p:cNvCxnSpPr/>
          <p:nvPr/>
        </p:nvCxnSpPr>
        <p:spPr>
          <a:xfrm flipH="1" flipV="1">
            <a:off x="2627784" y="3681028"/>
            <a:ext cx="2664296" cy="166795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1" name="Datumsplatzhalter 3"/>
          <p:cNvSpPr>
            <a:spLocks noGrp="1"/>
          </p:cNvSpPr>
          <p:nvPr>
            <p:ph type="dt" sz="half" idx="10"/>
          </p:nvPr>
        </p:nvSpPr>
        <p:spPr>
          <a:xfrm>
            <a:off x="541848" y="6429396"/>
            <a:ext cx="815442" cy="365125"/>
          </a:xfrm>
        </p:spPr>
        <p:txBody>
          <a:bodyPr/>
          <a:lstStyle/>
          <a:p>
            <a:fld id="{EBD6BE0C-E060-4F99-A9A9-F2CC9B7FBCCF}" type="datetime1">
              <a:rPr lang="de-DE" smtClean="0"/>
              <a:t>03.11.2014</a:t>
            </a:fld>
            <a:endParaRPr lang="de-DE"/>
          </a:p>
        </p:txBody>
      </p:sp>
      <p:sp>
        <p:nvSpPr>
          <p:cNvPr id="13" name="Foliennummernplatzhalter 5"/>
          <p:cNvSpPr>
            <a:spLocks noGrp="1"/>
          </p:cNvSpPr>
          <p:nvPr>
            <p:ph type="sldNum" sz="quarter" idx="12"/>
          </p:nvPr>
        </p:nvSpPr>
        <p:spPr>
          <a:xfrm>
            <a:off x="1357290" y="6429396"/>
            <a:ext cx="503238" cy="365125"/>
          </a:xfrm>
        </p:spPr>
        <p:txBody>
          <a:bodyPr/>
          <a:lstStyle/>
          <a:p>
            <a:fld id="{4903BD85-9D3F-4103-89E5-2FC5446601FE}" type="slidenum">
              <a:rPr lang="de-DE" smtClean="0"/>
              <a:pPr/>
              <a:t>15</a:t>
            </a:fld>
            <a:endParaRPr lang="de-DE"/>
          </a:p>
        </p:txBody>
      </p:sp>
      <p:sp>
        <p:nvSpPr>
          <p:cNvPr id="15" name="Fußzeilenplatzhalter 4"/>
          <p:cNvSpPr>
            <a:spLocks noGrp="1"/>
          </p:cNvSpPr>
          <p:nvPr>
            <p:ph type="ftr" sz="quarter" idx="11"/>
          </p:nvPr>
        </p:nvSpPr>
        <p:spPr>
          <a:xfrm>
            <a:off x="1895112" y="6429396"/>
            <a:ext cx="6034474" cy="365125"/>
          </a:xfrm>
        </p:spPr>
        <p:txBody>
          <a:bodyPr/>
          <a:lstStyle/>
          <a:p>
            <a:r>
              <a:rPr lang="de-DE" dirty="0" smtClean="0"/>
              <a:t>Neuerungen in Java 8</a:t>
            </a:r>
            <a:endParaRPr lang="de-DE" dirty="0"/>
          </a:p>
        </p:txBody>
      </p:sp>
    </p:spTree>
    <p:extLst>
      <p:ext uri="{BB962C8B-B14F-4D97-AF65-F5344CB8AC3E}">
        <p14:creationId xmlns:p14="http://schemas.microsoft.com/office/powerpoint/2010/main" val="2717974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a:buNone/>
            </a:pPr>
            <a:endParaRPr lang="de-DE" sz="6600" b="1" dirty="0" smtClean="0"/>
          </a:p>
          <a:p>
            <a:pPr>
              <a:buNone/>
            </a:pPr>
            <a:endParaRPr lang="de-DE" sz="6600" b="1" dirty="0" smtClean="0"/>
          </a:p>
          <a:p>
            <a:pPr>
              <a:buNone/>
            </a:pPr>
            <a:r>
              <a:rPr lang="de-DE" sz="6600" b="1" dirty="0" smtClean="0"/>
              <a:t>DIE STREAM API</a:t>
            </a:r>
          </a:p>
          <a:p>
            <a:pPr>
              <a:buNone/>
            </a:pPr>
            <a:endParaRPr lang="de-DE" sz="6600" b="1" dirty="0"/>
          </a:p>
          <a:p>
            <a:pPr>
              <a:buNone/>
            </a:pPr>
            <a:endParaRPr lang="de-DE" sz="6600" b="1" dirty="0" smtClean="0"/>
          </a:p>
          <a:p>
            <a:pPr>
              <a:buNone/>
            </a:pPr>
            <a:endParaRPr lang="de-DE" sz="6600" b="1" dirty="0"/>
          </a:p>
        </p:txBody>
      </p:sp>
      <p:sp>
        <p:nvSpPr>
          <p:cNvPr id="7" name="Datumsplatzhalter 3"/>
          <p:cNvSpPr>
            <a:spLocks noGrp="1"/>
          </p:cNvSpPr>
          <p:nvPr>
            <p:ph type="dt" sz="half" idx="10"/>
          </p:nvPr>
        </p:nvSpPr>
        <p:spPr>
          <a:xfrm>
            <a:off x="541848" y="6429396"/>
            <a:ext cx="815442" cy="365125"/>
          </a:xfrm>
        </p:spPr>
        <p:txBody>
          <a:bodyPr/>
          <a:lstStyle/>
          <a:p>
            <a:fld id="{EBD6BE0C-E060-4F99-A9A9-F2CC9B7FBCCF}" type="datetime1">
              <a:rPr lang="de-DE" smtClean="0"/>
              <a:t>03.11.2014</a:t>
            </a:fld>
            <a:endParaRPr lang="de-DE"/>
          </a:p>
        </p:txBody>
      </p:sp>
      <p:sp>
        <p:nvSpPr>
          <p:cNvPr id="8" name="Foliennummernplatzhalter 5"/>
          <p:cNvSpPr>
            <a:spLocks noGrp="1"/>
          </p:cNvSpPr>
          <p:nvPr>
            <p:ph type="sldNum" sz="quarter" idx="12"/>
          </p:nvPr>
        </p:nvSpPr>
        <p:spPr>
          <a:xfrm>
            <a:off x="1357290" y="6429396"/>
            <a:ext cx="503238" cy="365125"/>
          </a:xfrm>
        </p:spPr>
        <p:txBody>
          <a:bodyPr/>
          <a:lstStyle/>
          <a:p>
            <a:fld id="{4903BD85-9D3F-4103-89E5-2FC5446601FE}" type="slidenum">
              <a:rPr lang="de-DE" smtClean="0"/>
              <a:pPr/>
              <a:t>16</a:t>
            </a:fld>
            <a:endParaRPr lang="de-DE"/>
          </a:p>
        </p:txBody>
      </p:sp>
      <p:sp>
        <p:nvSpPr>
          <p:cNvPr id="9" name="Fußzeilenplatzhalter 4"/>
          <p:cNvSpPr>
            <a:spLocks noGrp="1"/>
          </p:cNvSpPr>
          <p:nvPr>
            <p:ph type="ftr" sz="quarter" idx="11"/>
          </p:nvPr>
        </p:nvSpPr>
        <p:spPr>
          <a:xfrm>
            <a:off x="1895112" y="6429396"/>
            <a:ext cx="6034474" cy="365125"/>
          </a:xfrm>
        </p:spPr>
        <p:txBody>
          <a:bodyPr/>
          <a:lstStyle/>
          <a:p>
            <a:r>
              <a:rPr lang="de-DE" dirty="0" smtClean="0"/>
              <a:t>Neuerungen in Java 8</a:t>
            </a:r>
            <a:endParaRPr lang="de-DE" dirty="0"/>
          </a:p>
        </p:txBody>
      </p:sp>
    </p:spTree>
    <p:extLst>
      <p:ext uri="{BB962C8B-B14F-4D97-AF65-F5344CB8AC3E}">
        <p14:creationId xmlns:p14="http://schemas.microsoft.com/office/powerpoint/2010/main" val="166638054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a:buNone/>
            </a:pPr>
            <a:r>
              <a:rPr lang="de-DE" sz="2000" b="1" dirty="0" smtClean="0"/>
              <a:t>Beispiel: Eine Kundendatenverarbeitung</a:t>
            </a:r>
          </a:p>
          <a:p>
            <a:pPr>
              <a:buNone/>
            </a:pPr>
            <a:endParaRPr lang="de-DE" sz="2000" b="1" dirty="0"/>
          </a:p>
          <a:p>
            <a:pPr>
              <a:buNone/>
            </a:pPr>
            <a:r>
              <a:rPr lang="de-DE" sz="2000" b="1" dirty="0" smtClean="0"/>
              <a:t>	</a:t>
            </a:r>
          </a:p>
          <a:p>
            <a:pPr>
              <a:buNone/>
            </a:pPr>
            <a:endParaRPr lang="de-DE" sz="2000" b="1" dirty="0"/>
          </a:p>
          <a:p>
            <a:pPr>
              <a:buNone/>
            </a:pPr>
            <a:endParaRPr lang="de-DE" sz="2000" b="1" dirty="0" smtClean="0"/>
          </a:p>
          <a:p>
            <a:pPr>
              <a:buNone/>
            </a:pPr>
            <a:endParaRPr lang="de-DE" sz="2000" b="1" dirty="0"/>
          </a:p>
          <a:p>
            <a:pPr>
              <a:buNone/>
            </a:pPr>
            <a:endParaRPr lang="de-DE" dirty="0" smtClean="0">
              <a:latin typeface="Courier New" pitchFamily="49" charset="0"/>
              <a:cs typeface="Courier New" pitchFamily="49" charset="0"/>
            </a:endParaRPr>
          </a:p>
          <a:p>
            <a:pPr>
              <a:buNone/>
            </a:pPr>
            <a:r>
              <a:rPr lang="de-DE" dirty="0" err="1" smtClean="0">
                <a:latin typeface="Courier New" pitchFamily="49" charset="0"/>
                <a:cs typeface="Courier New" pitchFamily="49" charset="0"/>
              </a:rPr>
              <a:t>Collection</a:t>
            </a:r>
            <a:r>
              <a:rPr lang="de-DE" dirty="0" smtClean="0">
                <a:latin typeface="Courier New" pitchFamily="49" charset="0"/>
                <a:cs typeface="Courier New" pitchFamily="49" charset="0"/>
              </a:rPr>
              <a:t>&lt;Customer</a:t>
            </a:r>
            <a:r>
              <a:rPr lang="de-DE" dirty="0">
                <a:latin typeface="Courier New" pitchFamily="49" charset="0"/>
                <a:cs typeface="Courier New" pitchFamily="49" charset="0"/>
              </a:rPr>
              <a:t>&gt; </a:t>
            </a:r>
            <a:r>
              <a:rPr lang="de-DE" dirty="0" err="1">
                <a:latin typeface="Courier New" pitchFamily="49" charset="0"/>
                <a:cs typeface="Courier New" pitchFamily="49" charset="0"/>
              </a:rPr>
              <a:t>customers</a:t>
            </a:r>
            <a:r>
              <a:rPr lang="de-DE" dirty="0">
                <a:latin typeface="Courier New" pitchFamily="49" charset="0"/>
                <a:cs typeface="Courier New" pitchFamily="49" charset="0"/>
              </a:rPr>
              <a:t> = </a:t>
            </a:r>
            <a:r>
              <a:rPr lang="de-DE" dirty="0" smtClean="0">
                <a:latin typeface="Courier New" pitchFamily="49" charset="0"/>
                <a:cs typeface="Courier New" pitchFamily="49" charset="0"/>
              </a:rPr>
              <a:t>...</a:t>
            </a:r>
          </a:p>
        </p:txBody>
      </p:sp>
      <p:grpSp>
        <p:nvGrpSpPr>
          <p:cNvPr id="37" name="Gruppieren 36"/>
          <p:cNvGrpSpPr/>
          <p:nvPr/>
        </p:nvGrpSpPr>
        <p:grpSpPr>
          <a:xfrm>
            <a:off x="1553412" y="1674701"/>
            <a:ext cx="4043945" cy="1539182"/>
            <a:chOff x="899592" y="1493774"/>
            <a:chExt cx="4043945" cy="1539182"/>
          </a:xfrm>
        </p:grpSpPr>
        <p:sp>
          <p:nvSpPr>
            <p:cNvPr id="7" name="Rechteck 6"/>
            <p:cNvSpPr/>
            <p:nvPr/>
          </p:nvSpPr>
          <p:spPr>
            <a:xfrm>
              <a:off x="899592" y="1628800"/>
              <a:ext cx="1728192" cy="468052"/>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de-DE" sz="2000" b="1" dirty="0" smtClean="0"/>
                <a:t>Customer</a:t>
              </a:r>
              <a:endParaRPr lang="de-DE" b="1" dirty="0"/>
            </a:p>
          </p:txBody>
        </p:sp>
        <p:cxnSp>
          <p:nvCxnSpPr>
            <p:cNvPr id="9" name="Gerade Verbindung 8"/>
            <p:cNvCxnSpPr>
              <a:stCxn id="7" idx="3"/>
              <a:endCxn id="10" idx="1"/>
            </p:cNvCxnSpPr>
            <p:nvPr/>
          </p:nvCxnSpPr>
          <p:spPr>
            <a:xfrm>
              <a:off x="2627784" y="1862826"/>
              <a:ext cx="947601"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Rechteck 9"/>
            <p:cNvSpPr/>
            <p:nvPr/>
          </p:nvSpPr>
          <p:spPr>
            <a:xfrm>
              <a:off x="3575385" y="1628800"/>
              <a:ext cx="1368152" cy="468052"/>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de-DE" b="1" dirty="0" smtClean="0"/>
                <a:t>Item</a:t>
              </a:r>
            </a:p>
          </p:txBody>
        </p:sp>
        <p:sp>
          <p:nvSpPr>
            <p:cNvPr id="31" name="Rechteck 30"/>
            <p:cNvSpPr/>
            <p:nvPr/>
          </p:nvSpPr>
          <p:spPr>
            <a:xfrm>
              <a:off x="899592" y="2096852"/>
              <a:ext cx="1728192" cy="936104"/>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de-DE" sz="1400" b="1" dirty="0" err="1" smtClean="0"/>
                <a:t>name</a:t>
              </a:r>
              <a:r>
                <a:rPr lang="de-DE" sz="1400" b="1" dirty="0" smtClean="0"/>
                <a:t>: String</a:t>
              </a:r>
              <a:endParaRPr lang="de-DE" sz="1400" b="1" dirty="0"/>
            </a:p>
            <a:p>
              <a:pPr algn="ctr"/>
              <a:r>
                <a:rPr lang="de-DE" sz="1400" b="1" dirty="0" err="1" smtClean="0"/>
                <a:t>age</a:t>
              </a:r>
              <a:r>
                <a:rPr lang="de-DE" sz="1400" b="1" dirty="0" smtClean="0"/>
                <a:t>: </a:t>
              </a:r>
              <a:r>
                <a:rPr lang="de-DE" sz="1400" b="1" dirty="0" err="1" smtClean="0"/>
                <a:t>int</a:t>
              </a:r>
              <a:endParaRPr lang="de-DE" sz="1400" b="1" dirty="0"/>
            </a:p>
            <a:p>
              <a:pPr algn="ctr"/>
              <a:r>
                <a:rPr lang="de-DE" sz="1400" b="1" dirty="0" err="1"/>
                <a:t>sendInvoice</a:t>
              </a:r>
              <a:r>
                <a:rPr lang="de-DE" sz="1400" b="1" dirty="0"/>
                <a:t>()</a:t>
              </a:r>
            </a:p>
          </p:txBody>
        </p:sp>
        <p:sp>
          <p:nvSpPr>
            <p:cNvPr id="34" name="Rechteck 33"/>
            <p:cNvSpPr/>
            <p:nvPr/>
          </p:nvSpPr>
          <p:spPr>
            <a:xfrm>
              <a:off x="3575385" y="2096852"/>
              <a:ext cx="1368152" cy="468052"/>
            </a:xfrm>
            <a:prstGeom prst="rect">
              <a:avLst/>
            </a:prstGeom>
            <a:ln/>
          </p:spPr>
          <p:style>
            <a:lnRef idx="2">
              <a:schemeClr val="accent1"/>
            </a:lnRef>
            <a:fillRef idx="1">
              <a:schemeClr val="lt1"/>
            </a:fillRef>
            <a:effectRef idx="0">
              <a:schemeClr val="accent1"/>
            </a:effectRef>
            <a:fontRef idx="minor">
              <a:schemeClr val="dk1"/>
            </a:fontRef>
          </p:style>
          <p:txBody>
            <a:bodyPr rtlCol="0" anchor="ctr"/>
            <a:lstStyle/>
            <a:p>
              <a:pPr algn="ctr"/>
              <a:r>
                <a:rPr lang="de-DE" sz="1400" b="1" dirty="0" err="1" smtClean="0"/>
                <a:t>price</a:t>
              </a:r>
              <a:r>
                <a:rPr lang="de-DE" sz="1400" b="1" dirty="0" smtClean="0"/>
                <a:t>: double</a:t>
              </a:r>
            </a:p>
          </p:txBody>
        </p:sp>
        <p:sp>
          <p:nvSpPr>
            <p:cNvPr id="35" name="Textfeld 34"/>
            <p:cNvSpPr txBox="1"/>
            <p:nvPr/>
          </p:nvSpPr>
          <p:spPr>
            <a:xfrm>
              <a:off x="2627784" y="1493774"/>
              <a:ext cx="312906" cy="369332"/>
            </a:xfrm>
            <a:prstGeom prst="rect">
              <a:avLst/>
            </a:prstGeom>
            <a:noFill/>
          </p:spPr>
          <p:txBody>
            <a:bodyPr wrap="none" rtlCol="0">
              <a:spAutoFit/>
            </a:bodyPr>
            <a:lstStyle/>
            <a:p>
              <a:r>
                <a:rPr lang="de-DE" dirty="0" smtClean="0"/>
                <a:t>1</a:t>
              </a:r>
              <a:endParaRPr lang="de-DE" dirty="0"/>
            </a:p>
          </p:txBody>
        </p:sp>
        <p:sp>
          <p:nvSpPr>
            <p:cNvPr id="36" name="Textfeld 35"/>
            <p:cNvSpPr txBox="1"/>
            <p:nvPr/>
          </p:nvSpPr>
          <p:spPr>
            <a:xfrm>
              <a:off x="3288580" y="1493774"/>
              <a:ext cx="312906" cy="369332"/>
            </a:xfrm>
            <a:prstGeom prst="rect">
              <a:avLst/>
            </a:prstGeom>
            <a:noFill/>
          </p:spPr>
          <p:txBody>
            <a:bodyPr wrap="none" rtlCol="0">
              <a:spAutoFit/>
            </a:bodyPr>
            <a:lstStyle/>
            <a:p>
              <a:r>
                <a:rPr lang="de-DE" dirty="0" smtClean="0"/>
                <a:t>n</a:t>
              </a:r>
              <a:endParaRPr lang="de-DE" dirty="0"/>
            </a:p>
          </p:txBody>
        </p:sp>
      </p:grpSp>
      <p:sp>
        <p:nvSpPr>
          <p:cNvPr id="14" name="Datumsplatzhalter 3"/>
          <p:cNvSpPr>
            <a:spLocks noGrp="1"/>
          </p:cNvSpPr>
          <p:nvPr>
            <p:ph type="dt" sz="half" idx="10"/>
          </p:nvPr>
        </p:nvSpPr>
        <p:spPr>
          <a:xfrm>
            <a:off x="541848" y="6429396"/>
            <a:ext cx="815442" cy="365125"/>
          </a:xfrm>
        </p:spPr>
        <p:txBody>
          <a:bodyPr/>
          <a:lstStyle/>
          <a:p>
            <a:fld id="{EBD6BE0C-E060-4F99-A9A9-F2CC9B7FBCCF}" type="datetime1">
              <a:rPr lang="de-DE" smtClean="0"/>
              <a:t>03.11.2014</a:t>
            </a:fld>
            <a:endParaRPr lang="de-DE"/>
          </a:p>
        </p:txBody>
      </p:sp>
      <p:sp>
        <p:nvSpPr>
          <p:cNvPr id="15" name="Foliennummernplatzhalter 5"/>
          <p:cNvSpPr>
            <a:spLocks noGrp="1"/>
          </p:cNvSpPr>
          <p:nvPr>
            <p:ph type="sldNum" sz="quarter" idx="12"/>
          </p:nvPr>
        </p:nvSpPr>
        <p:spPr>
          <a:xfrm>
            <a:off x="1357290" y="6429396"/>
            <a:ext cx="503238" cy="365125"/>
          </a:xfrm>
        </p:spPr>
        <p:txBody>
          <a:bodyPr/>
          <a:lstStyle/>
          <a:p>
            <a:fld id="{4903BD85-9D3F-4103-89E5-2FC5446601FE}" type="slidenum">
              <a:rPr lang="de-DE" smtClean="0"/>
              <a:pPr/>
              <a:t>17</a:t>
            </a:fld>
            <a:endParaRPr lang="de-DE"/>
          </a:p>
        </p:txBody>
      </p:sp>
      <p:sp>
        <p:nvSpPr>
          <p:cNvPr id="16" name="Fußzeilenplatzhalter 4"/>
          <p:cNvSpPr>
            <a:spLocks noGrp="1"/>
          </p:cNvSpPr>
          <p:nvPr>
            <p:ph type="ftr" sz="quarter" idx="11"/>
          </p:nvPr>
        </p:nvSpPr>
        <p:spPr>
          <a:xfrm>
            <a:off x="1895112" y="6429396"/>
            <a:ext cx="6034474" cy="365125"/>
          </a:xfrm>
        </p:spPr>
        <p:txBody>
          <a:bodyPr/>
          <a:lstStyle/>
          <a:p>
            <a:r>
              <a:rPr lang="de-DE" dirty="0" smtClean="0"/>
              <a:t>Neuerungen in Java 8</a:t>
            </a:r>
            <a:endParaRPr lang="de-DE" dirty="0"/>
          </a:p>
        </p:txBody>
      </p:sp>
    </p:spTree>
    <p:extLst>
      <p:ext uri="{BB962C8B-B14F-4D97-AF65-F5344CB8AC3E}">
        <p14:creationId xmlns:p14="http://schemas.microsoft.com/office/powerpoint/2010/main" val="420877612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541847" y="1125538"/>
            <a:ext cx="8602153" cy="5399806"/>
          </a:xfrm>
        </p:spPr>
        <p:txBody>
          <a:bodyPr/>
          <a:lstStyle/>
          <a:p>
            <a:pPr>
              <a:buNone/>
            </a:pPr>
            <a:r>
              <a:rPr lang="de-DE" sz="2000" b="1" dirty="0" smtClean="0">
                <a:cs typeface="Courier New" pitchFamily="49" charset="0"/>
              </a:rPr>
              <a:t>Aufgabe</a:t>
            </a:r>
            <a:r>
              <a:rPr lang="de-DE" sz="2000" b="1" dirty="0">
                <a:cs typeface="Courier New" pitchFamily="49" charset="0"/>
              </a:rPr>
              <a:t>: Für alle Kunden Rechnungen versenden!</a:t>
            </a:r>
          </a:p>
          <a:p>
            <a:pPr>
              <a:buNone/>
            </a:pPr>
            <a:endParaRPr lang="de-DE" sz="2000" b="1" dirty="0" smtClean="0"/>
          </a:p>
          <a:p>
            <a:pPr>
              <a:buNone/>
            </a:pPr>
            <a:r>
              <a:rPr lang="de-DE" sz="2000" b="1" dirty="0" smtClean="0"/>
              <a:t>Externe Iteration</a:t>
            </a:r>
          </a:p>
          <a:p>
            <a:pPr marL="0" indent="0">
              <a:buNone/>
            </a:pPr>
            <a:r>
              <a:rPr lang="de-DE" dirty="0" err="1" smtClean="0">
                <a:latin typeface="Courier New" pitchFamily="49" charset="0"/>
                <a:cs typeface="Courier New" pitchFamily="49" charset="0"/>
              </a:rPr>
              <a:t>for</a:t>
            </a:r>
            <a:r>
              <a:rPr lang="de-DE" dirty="0" smtClean="0">
                <a:latin typeface="Courier New" pitchFamily="49" charset="0"/>
                <a:cs typeface="Courier New" pitchFamily="49" charset="0"/>
              </a:rPr>
              <a:t> </a:t>
            </a:r>
            <a:r>
              <a:rPr lang="de-DE" dirty="0">
                <a:latin typeface="Courier New" pitchFamily="49" charset="0"/>
                <a:cs typeface="Courier New" pitchFamily="49" charset="0"/>
              </a:rPr>
              <a:t>(Customer c : </a:t>
            </a:r>
            <a:r>
              <a:rPr lang="de-DE" dirty="0" err="1">
                <a:latin typeface="Courier New" pitchFamily="49" charset="0"/>
                <a:cs typeface="Courier New" pitchFamily="49" charset="0"/>
              </a:rPr>
              <a:t>customers</a:t>
            </a:r>
            <a:r>
              <a:rPr lang="de-DE" dirty="0">
                <a:latin typeface="Courier New" pitchFamily="49" charset="0"/>
                <a:cs typeface="Courier New" pitchFamily="49" charset="0"/>
              </a:rPr>
              <a:t>) </a:t>
            </a:r>
            <a:r>
              <a:rPr lang="de-DE" dirty="0" smtClean="0">
                <a:latin typeface="Courier New" pitchFamily="49" charset="0"/>
                <a:cs typeface="Courier New" pitchFamily="49" charset="0"/>
              </a:rPr>
              <a:t>{</a:t>
            </a:r>
            <a:r>
              <a:rPr lang="de-DE" i="1" dirty="0" smtClean="0">
                <a:latin typeface="Courier New" pitchFamily="49" charset="0"/>
                <a:cs typeface="Courier New" pitchFamily="49" charset="0"/>
              </a:rPr>
              <a:t> </a:t>
            </a:r>
            <a:r>
              <a:rPr lang="de-DE" dirty="0" err="1" smtClean="0">
                <a:latin typeface="Courier New" pitchFamily="49" charset="0"/>
                <a:cs typeface="Courier New" pitchFamily="49" charset="0"/>
              </a:rPr>
              <a:t>c.sendInvoice</a:t>
            </a:r>
            <a:r>
              <a:rPr lang="de-DE" dirty="0" smtClean="0">
                <a:latin typeface="Courier New" pitchFamily="49" charset="0"/>
                <a:cs typeface="Courier New" pitchFamily="49" charset="0"/>
              </a:rPr>
              <a:t>(); }</a:t>
            </a:r>
            <a:endParaRPr lang="de-DE" b="1" dirty="0" smtClean="0"/>
          </a:p>
          <a:p>
            <a:pPr>
              <a:buNone/>
            </a:pPr>
            <a:endParaRPr lang="de-DE" b="1" dirty="0" smtClean="0"/>
          </a:p>
          <a:p>
            <a:pPr>
              <a:buNone/>
            </a:pPr>
            <a:r>
              <a:rPr lang="de-DE" sz="2000" b="1" dirty="0" smtClean="0"/>
              <a:t>Interne Iteration</a:t>
            </a:r>
          </a:p>
          <a:p>
            <a:pPr>
              <a:buNone/>
            </a:pPr>
            <a:r>
              <a:rPr lang="de-DE" dirty="0" err="1" smtClean="0">
                <a:latin typeface="Courier New" pitchFamily="49" charset="0"/>
                <a:cs typeface="Courier New" pitchFamily="49" charset="0"/>
              </a:rPr>
              <a:t>customers.forEach</a:t>
            </a:r>
            <a:r>
              <a:rPr lang="de-DE" dirty="0" smtClean="0">
                <a:latin typeface="Courier New" pitchFamily="49" charset="0"/>
                <a:cs typeface="Courier New" pitchFamily="49" charset="0"/>
              </a:rPr>
              <a:t>(Customer</a:t>
            </a:r>
            <a:r>
              <a:rPr lang="de-DE" dirty="0">
                <a:latin typeface="Courier New" pitchFamily="49" charset="0"/>
                <a:cs typeface="Courier New" pitchFamily="49" charset="0"/>
              </a:rPr>
              <a:t>::</a:t>
            </a:r>
            <a:r>
              <a:rPr lang="de-DE" dirty="0" err="1" smtClean="0">
                <a:latin typeface="Courier New" pitchFamily="49" charset="0"/>
                <a:cs typeface="Courier New" pitchFamily="49" charset="0"/>
              </a:rPr>
              <a:t>sendInvoice</a:t>
            </a:r>
            <a:r>
              <a:rPr lang="de-DE" dirty="0">
                <a:latin typeface="Courier New" pitchFamily="49" charset="0"/>
                <a:cs typeface="Courier New" pitchFamily="49" charset="0"/>
              </a:rPr>
              <a:t>); </a:t>
            </a:r>
            <a:r>
              <a:rPr lang="de-DE" sz="1400" dirty="0">
                <a:latin typeface="Courier New" pitchFamily="49" charset="0"/>
                <a:cs typeface="Courier New" pitchFamily="49" charset="0"/>
              </a:rPr>
              <a:t>//c -&gt; </a:t>
            </a:r>
            <a:r>
              <a:rPr lang="de-DE" sz="1400" dirty="0" err="1">
                <a:latin typeface="Courier New" pitchFamily="49" charset="0"/>
                <a:cs typeface="Courier New" pitchFamily="49" charset="0"/>
              </a:rPr>
              <a:t>c.sendInvoice</a:t>
            </a:r>
            <a:r>
              <a:rPr lang="de-DE" sz="1400" dirty="0">
                <a:latin typeface="Courier New" pitchFamily="49" charset="0"/>
                <a:cs typeface="Courier New" pitchFamily="49" charset="0"/>
              </a:rPr>
              <a:t>()</a:t>
            </a:r>
            <a:endParaRPr lang="de-DE" dirty="0" smtClean="0">
              <a:latin typeface="Courier New" pitchFamily="49" charset="0"/>
              <a:cs typeface="Courier New" pitchFamily="49" charset="0"/>
            </a:endParaRPr>
          </a:p>
          <a:p>
            <a:pPr>
              <a:buNone/>
            </a:pPr>
            <a:r>
              <a:rPr lang="de-DE" dirty="0" err="1" smtClean="0">
                <a:latin typeface="Courier New" pitchFamily="49" charset="0"/>
                <a:cs typeface="Courier New" pitchFamily="49" charset="0"/>
              </a:rPr>
              <a:t>customers.iterator</a:t>
            </a:r>
            <a:r>
              <a:rPr lang="de-DE" dirty="0">
                <a:latin typeface="Courier New" pitchFamily="49" charset="0"/>
                <a:cs typeface="Courier New" pitchFamily="49" charset="0"/>
              </a:rPr>
              <a:t>().</a:t>
            </a:r>
            <a:r>
              <a:rPr lang="de-DE" dirty="0" err="1" smtClean="0">
                <a:latin typeface="Courier New" pitchFamily="49" charset="0"/>
                <a:cs typeface="Courier New" pitchFamily="49" charset="0"/>
              </a:rPr>
              <a:t>forEachRemaining</a:t>
            </a:r>
            <a:r>
              <a:rPr lang="de-DE" dirty="0" smtClean="0">
                <a:latin typeface="Courier New" pitchFamily="49" charset="0"/>
                <a:cs typeface="Courier New" pitchFamily="49" charset="0"/>
              </a:rPr>
              <a:t>(</a:t>
            </a:r>
            <a:r>
              <a:rPr lang="de-DE" dirty="0">
                <a:latin typeface="Courier New" pitchFamily="49" charset="0"/>
                <a:cs typeface="Courier New" pitchFamily="49" charset="0"/>
              </a:rPr>
              <a:t>Customer::</a:t>
            </a:r>
            <a:r>
              <a:rPr lang="de-DE" dirty="0" err="1">
                <a:latin typeface="Courier New" pitchFamily="49" charset="0"/>
                <a:cs typeface="Courier New" pitchFamily="49" charset="0"/>
              </a:rPr>
              <a:t>sendInvoice</a:t>
            </a:r>
            <a:r>
              <a:rPr lang="de-DE" dirty="0" smtClean="0">
                <a:latin typeface="Courier New" pitchFamily="49" charset="0"/>
                <a:cs typeface="Courier New" pitchFamily="49" charset="0"/>
              </a:rPr>
              <a:t>);</a:t>
            </a:r>
            <a:endParaRPr lang="de-DE" dirty="0">
              <a:latin typeface="Courier New" pitchFamily="49" charset="0"/>
              <a:cs typeface="Courier New" pitchFamily="49" charset="0"/>
            </a:endParaRPr>
          </a:p>
          <a:p>
            <a:pPr>
              <a:buNone/>
            </a:pPr>
            <a:r>
              <a:rPr lang="de-DE" dirty="0" err="1" smtClean="0">
                <a:latin typeface="Courier New" pitchFamily="49" charset="0"/>
                <a:cs typeface="Courier New" pitchFamily="49" charset="0"/>
              </a:rPr>
              <a:t>customers.parallelStream</a:t>
            </a:r>
            <a:r>
              <a:rPr lang="de-DE" dirty="0" smtClean="0">
                <a:latin typeface="Courier New" pitchFamily="49" charset="0"/>
                <a:cs typeface="Courier New" pitchFamily="49" charset="0"/>
              </a:rPr>
              <a:t>().</a:t>
            </a:r>
            <a:r>
              <a:rPr lang="de-DE" dirty="0" err="1" smtClean="0">
                <a:latin typeface="Courier New" pitchFamily="49" charset="0"/>
                <a:cs typeface="Courier New" pitchFamily="49" charset="0"/>
              </a:rPr>
              <a:t>forEach</a:t>
            </a:r>
            <a:r>
              <a:rPr lang="de-DE" dirty="0" smtClean="0">
                <a:latin typeface="Courier New" pitchFamily="49" charset="0"/>
                <a:cs typeface="Courier New" pitchFamily="49" charset="0"/>
              </a:rPr>
              <a:t>(Customer</a:t>
            </a:r>
            <a:r>
              <a:rPr lang="de-DE" dirty="0">
                <a:latin typeface="Courier New" pitchFamily="49" charset="0"/>
                <a:cs typeface="Courier New" pitchFamily="49" charset="0"/>
              </a:rPr>
              <a:t>::</a:t>
            </a:r>
            <a:r>
              <a:rPr lang="de-DE" dirty="0" err="1">
                <a:latin typeface="Courier New" pitchFamily="49" charset="0"/>
                <a:cs typeface="Courier New" pitchFamily="49" charset="0"/>
              </a:rPr>
              <a:t>sendInvoice</a:t>
            </a:r>
            <a:r>
              <a:rPr lang="de-DE" dirty="0" smtClean="0">
                <a:latin typeface="Courier New" pitchFamily="49" charset="0"/>
                <a:cs typeface="Courier New" pitchFamily="49" charset="0"/>
              </a:rPr>
              <a:t>);</a:t>
            </a:r>
          </a:p>
          <a:p>
            <a:pPr>
              <a:buNone/>
            </a:pPr>
            <a:endParaRPr lang="de-DE" dirty="0" smtClean="0">
              <a:latin typeface="Courier New" pitchFamily="49" charset="0"/>
              <a:cs typeface="Courier New" pitchFamily="49" charset="0"/>
            </a:endParaRPr>
          </a:p>
          <a:p>
            <a:pPr>
              <a:buNone/>
            </a:pPr>
            <a:r>
              <a:rPr lang="de-DE" i="1" dirty="0" smtClean="0">
                <a:latin typeface="Courier New" pitchFamily="49" charset="0"/>
                <a:cs typeface="Courier New" pitchFamily="49" charset="0"/>
              </a:rPr>
              <a:t>// roll </a:t>
            </a:r>
            <a:r>
              <a:rPr lang="de-DE" i="1" dirty="0" err="1" smtClean="0">
                <a:latin typeface="Courier New" pitchFamily="49" charset="0"/>
                <a:cs typeface="Courier New" pitchFamily="49" charset="0"/>
              </a:rPr>
              <a:t>your</a:t>
            </a:r>
            <a:r>
              <a:rPr lang="de-DE" i="1" dirty="0" smtClean="0">
                <a:latin typeface="Courier New" pitchFamily="49" charset="0"/>
                <a:cs typeface="Courier New" pitchFamily="49" charset="0"/>
              </a:rPr>
              <a:t> </a:t>
            </a:r>
            <a:r>
              <a:rPr lang="de-DE" i="1" dirty="0" err="1" smtClean="0">
                <a:latin typeface="Courier New" pitchFamily="49" charset="0"/>
                <a:cs typeface="Courier New" pitchFamily="49" charset="0"/>
              </a:rPr>
              <a:t>own</a:t>
            </a:r>
            <a:r>
              <a:rPr lang="de-DE" i="1" dirty="0" smtClean="0">
                <a:latin typeface="Courier New" pitchFamily="49" charset="0"/>
                <a:cs typeface="Courier New" pitchFamily="49" charset="0"/>
              </a:rPr>
              <a:t>: &lt;E&gt; </a:t>
            </a:r>
            <a:r>
              <a:rPr lang="de-DE" i="1" dirty="0" err="1" smtClean="0">
                <a:latin typeface="Courier New" pitchFamily="49" charset="0"/>
                <a:cs typeface="Courier New" pitchFamily="49" charset="0"/>
              </a:rPr>
              <a:t>void</a:t>
            </a:r>
            <a:r>
              <a:rPr lang="de-DE" i="1" dirty="0" smtClean="0">
                <a:latin typeface="Courier New" pitchFamily="49" charset="0"/>
                <a:cs typeface="Courier New" pitchFamily="49" charset="0"/>
              </a:rPr>
              <a:t> </a:t>
            </a:r>
            <a:r>
              <a:rPr lang="de-DE" i="1" dirty="0" err="1" smtClean="0">
                <a:latin typeface="Courier New" pitchFamily="49" charset="0"/>
                <a:cs typeface="Courier New" pitchFamily="49" charset="0"/>
              </a:rPr>
              <a:t>forEach</a:t>
            </a:r>
            <a:r>
              <a:rPr lang="de-DE" i="1" dirty="0" smtClean="0">
                <a:latin typeface="Courier New" pitchFamily="49" charset="0"/>
                <a:cs typeface="Courier New" pitchFamily="49" charset="0"/>
              </a:rPr>
              <a:t>(Consumer&lt;E&gt; c){ ... }</a:t>
            </a:r>
          </a:p>
          <a:p>
            <a:pPr>
              <a:buNone/>
            </a:pPr>
            <a:endParaRPr lang="de-DE" dirty="0" smtClean="0">
              <a:latin typeface="Courier New" pitchFamily="49" charset="0"/>
              <a:cs typeface="Courier New" pitchFamily="49" charset="0"/>
            </a:endParaRPr>
          </a:p>
        </p:txBody>
      </p:sp>
      <p:sp>
        <p:nvSpPr>
          <p:cNvPr id="7" name="Datumsplatzhalter 3"/>
          <p:cNvSpPr>
            <a:spLocks noGrp="1"/>
          </p:cNvSpPr>
          <p:nvPr>
            <p:ph type="dt" sz="half" idx="10"/>
          </p:nvPr>
        </p:nvSpPr>
        <p:spPr>
          <a:xfrm>
            <a:off x="541848" y="6429396"/>
            <a:ext cx="815442" cy="365125"/>
          </a:xfrm>
        </p:spPr>
        <p:txBody>
          <a:bodyPr/>
          <a:lstStyle/>
          <a:p>
            <a:fld id="{EBD6BE0C-E060-4F99-A9A9-F2CC9B7FBCCF}" type="datetime1">
              <a:rPr lang="de-DE" smtClean="0"/>
              <a:t>03.11.2014</a:t>
            </a:fld>
            <a:endParaRPr lang="de-DE"/>
          </a:p>
        </p:txBody>
      </p:sp>
      <p:sp>
        <p:nvSpPr>
          <p:cNvPr id="8" name="Foliennummernplatzhalter 5"/>
          <p:cNvSpPr>
            <a:spLocks noGrp="1"/>
          </p:cNvSpPr>
          <p:nvPr>
            <p:ph type="sldNum" sz="quarter" idx="12"/>
          </p:nvPr>
        </p:nvSpPr>
        <p:spPr>
          <a:xfrm>
            <a:off x="1357290" y="6429396"/>
            <a:ext cx="503238" cy="365125"/>
          </a:xfrm>
        </p:spPr>
        <p:txBody>
          <a:bodyPr/>
          <a:lstStyle/>
          <a:p>
            <a:fld id="{4903BD85-9D3F-4103-89E5-2FC5446601FE}" type="slidenum">
              <a:rPr lang="de-DE" smtClean="0"/>
              <a:pPr/>
              <a:t>18</a:t>
            </a:fld>
            <a:endParaRPr lang="de-DE"/>
          </a:p>
        </p:txBody>
      </p:sp>
      <p:sp>
        <p:nvSpPr>
          <p:cNvPr id="9" name="Fußzeilenplatzhalter 4"/>
          <p:cNvSpPr>
            <a:spLocks noGrp="1"/>
          </p:cNvSpPr>
          <p:nvPr>
            <p:ph type="ftr" sz="quarter" idx="11"/>
          </p:nvPr>
        </p:nvSpPr>
        <p:spPr>
          <a:xfrm>
            <a:off x="1895112" y="6429396"/>
            <a:ext cx="6034474" cy="365125"/>
          </a:xfrm>
        </p:spPr>
        <p:txBody>
          <a:bodyPr/>
          <a:lstStyle/>
          <a:p>
            <a:r>
              <a:rPr lang="de-DE" dirty="0" smtClean="0"/>
              <a:t>Neuerungen in Java 8</a:t>
            </a:r>
            <a:endParaRPr lang="de-DE" dirty="0"/>
          </a:p>
        </p:txBody>
      </p:sp>
    </p:spTree>
    <p:extLst>
      <p:ext uri="{BB962C8B-B14F-4D97-AF65-F5344CB8AC3E}">
        <p14:creationId xmlns:p14="http://schemas.microsoft.com/office/powerpoint/2010/main" val="4049911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marL="0" indent="0">
              <a:buNone/>
            </a:pPr>
            <a:r>
              <a:rPr lang="de-DE" b="1" dirty="0" smtClean="0"/>
              <a:t>Die Stream-API: </a:t>
            </a:r>
            <a:r>
              <a:rPr lang="de-DE" b="1" dirty="0" err="1" smtClean="0"/>
              <a:t>Queries</a:t>
            </a:r>
            <a:r>
              <a:rPr lang="de-DE" b="1" dirty="0" smtClean="0"/>
              <a:t> auf iterierbaren Datenstrukturen</a:t>
            </a:r>
          </a:p>
          <a:p>
            <a:pPr marL="0" indent="0">
              <a:buNone/>
            </a:pPr>
            <a:endParaRPr lang="de-DE" b="1" dirty="0" smtClean="0"/>
          </a:p>
          <a:p>
            <a:r>
              <a:rPr lang="de-DE" dirty="0" smtClean="0"/>
              <a:t>Allen volljährigen Kunden eine Rechnung schicken</a:t>
            </a:r>
          </a:p>
          <a:p>
            <a:pPr>
              <a:buNone/>
            </a:pPr>
            <a:r>
              <a:rPr lang="de-DE" dirty="0" err="1" smtClean="0">
                <a:latin typeface="Courier New" pitchFamily="49" charset="0"/>
                <a:cs typeface="Courier New" pitchFamily="49" charset="0"/>
              </a:rPr>
              <a:t>customers.stream</a:t>
            </a:r>
            <a:r>
              <a:rPr lang="de-DE" dirty="0" smtClean="0">
                <a:latin typeface="Courier New" pitchFamily="49" charset="0"/>
                <a:cs typeface="Courier New" pitchFamily="49" charset="0"/>
              </a:rPr>
              <a:t>()                 </a:t>
            </a:r>
            <a:r>
              <a:rPr lang="de-DE" sz="1400" i="1" dirty="0" smtClean="0">
                <a:latin typeface="Courier New" pitchFamily="49" charset="0"/>
                <a:cs typeface="Courier New" pitchFamily="49" charset="0"/>
              </a:rPr>
              <a:t>// Stream&lt;Customer&gt;</a:t>
            </a:r>
            <a:endParaRPr lang="de-DE" i="1" dirty="0">
              <a:latin typeface="Courier New" pitchFamily="49" charset="0"/>
              <a:cs typeface="Courier New" pitchFamily="49" charset="0"/>
            </a:endParaRPr>
          </a:p>
          <a:p>
            <a:pPr marL="0" indent="0">
              <a:buNone/>
            </a:pPr>
            <a:r>
              <a:rPr lang="de-DE" dirty="0" smtClean="0">
                <a:latin typeface="Courier New" pitchFamily="49" charset="0"/>
                <a:cs typeface="Courier New" pitchFamily="49" charset="0"/>
              </a:rPr>
              <a:t>  .</a:t>
            </a:r>
            <a:r>
              <a:rPr lang="de-DE" dirty="0" err="1" smtClean="0">
                <a:latin typeface="Courier New" pitchFamily="49" charset="0"/>
                <a:cs typeface="Courier New" pitchFamily="49" charset="0"/>
              </a:rPr>
              <a:t>filter</a:t>
            </a:r>
            <a:r>
              <a:rPr lang="de-DE" dirty="0" smtClean="0">
                <a:latin typeface="Courier New" pitchFamily="49" charset="0"/>
                <a:cs typeface="Courier New" pitchFamily="49" charset="0"/>
              </a:rPr>
              <a:t>(c </a:t>
            </a:r>
            <a:r>
              <a:rPr lang="de-DE" dirty="0">
                <a:latin typeface="Courier New" pitchFamily="49" charset="0"/>
                <a:cs typeface="Courier New" pitchFamily="49" charset="0"/>
              </a:rPr>
              <a:t>-&gt; </a:t>
            </a:r>
            <a:r>
              <a:rPr lang="de-DE" dirty="0" err="1" smtClean="0">
                <a:latin typeface="Courier New" pitchFamily="49" charset="0"/>
                <a:cs typeface="Courier New" pitchFamily="49" charset="0"/>
              </a:rPr>
              <a:t>c.getAge</a:t>
            </a:r>
            <a:r>
              <a:rPr lang="de-DE" dirty="0" smtClean="0">
                <a:latin typeface="Courier New" pitchFamily="49" charset="0"/>
                <a:cs typeface="Courier New" pitchFamily="49" charset="0"/>
              </a:rPr>
              <a:t>() &gt;= 18)   </a:t>
            </a:r>
            <a:r>
              <a:rPr lang="de-DE" sz="1400" i="1" dirty="0" smtClean="0">
                <a:latin typeface="Courier New" pitchFamily="49" charset="0"/>
                <a:cs typeface="Courier New" pitchFamily="49" charset="0"/>
              </a:rPr>
              <a:t>// in: </a:t>
            </a:r>
            <a:r>
              <a:rPr lang="de-DE" sz="1400" i="1" dirty="0" err="1" smtClean="0">
                <a:latin typeface="Courier New" pitchFamily="49" charset="0"/>
                <a:cs typeface="Courier New" pitchFamily="49" charset="0"/>
              </a:rPr>
              <a:t>Predicate</a:t>
            </a:r>
            <a:r>
              <a:rPr lang="de-DE" sz="1400" i="1" dirty="0" smtClean="0">
                <a:latin typeface="Courier New" pitchFamily="49" charset="0"/>
                <a:cs typeface="Courier New" pitchFamily="49" charset="0"/>
              </a:rPr>
              <a:t>&lt;Customer&gt;</a:t>
            </a:r>
          </a:p>
          <a:p>
            <a:pPr marL="0" indent="0">
              <a:buNone/>
            </a:pPr>
            <a:r>
              <a:rPr lang="de-DE" dirty="0" smtClean="0">
                <a:latin typeface="Courier New" pitchFamily="49" charset="0"/>
                <a:cs typeface="Courier New" pitchFamily="49" charset="0"/>
              </a:rPr>
              <a:t>  .</a:t>
            </a:r>
            <a:r>
              <a:rPr lang="de-DE" dirty="0" err="1" smtClean="0">
                <a:latin typeface="Courier New" pitchFamily="49" charset="0"/>
                <a:cs typeface="Courier New" pitchFamily="49" charset="0"/>
              </a:rPr>
              <a:t>forEach</a:t>
            </a:r>
            <a:r>
              <a:rPr lang="de-DE" dirty="0" smtClean="0">
                <a:latin typeface="Courier New" pitchFamily="49" charset="0"/>
                <a:cs typeface="Courier New" pitchFamily="49" charset="0"/>
              </a:rPr>
              <a:t>(Customer::</a:t>
            </a:r>
            <a:r>
              <a:rPr lang="de-DE" dirty="0" err="1" smtClean="0">
                <a:latin typeface="Courier New" pitchFamily="49" charset="0"/>
                <a:cs typeface="Courier New" pitchFamily="49" charset="0"/>
              </a:rPr>
              <a:t>sendInvoice</a:t>
            </a:r>
            <a:r>
              <a:rPr lang="de-DE" dirty="0" smtClean="0">
                <a:latin typeface="Courier New" pitchFamily="49" charset="0"/>
                <a:cs typeface="Courier New" pitchFamily="49" charset="0"/>
              </a:rPr>
              <a:t>); </a:t>
            </a:r>
            <a:r>
              <a:rPr lang="de-DE" sz="1400" i="1" dirty="0" smtClean="0">
                <a:latin typeface="Courier New" pitchFamily="49" charset="0"/>
                <a:cs typeface="Courier New" pitchFamily="49" charset="0"/>
              </a:rPr>
              <a:t>// in: Consumer&lt;Customer&gt;</a:t>
            </a:r>
          </a:p>
          <a:p>
            <a:pPr marL="0" indent="0">
              <a:buNone/>
            </a:pPr>
            <a:endParaRPr lang="de-DE" b="1" dirty="0"/>
          </a:p>
          <a:p>
            <a:r>
              <a:rPr lang="de-DE" dirty="0" smtClean="0"/>
              <a:t>Alle minderjährigen Kunden als Liste</a:t>
            </a:r>
            <a:endParaRPr lang="de-DE" dirty="0" smtClean="0">
              <a:latin typeface="Courier" panose="02060409020205020404" pitchFamily="49" charset="0"/>
              <a:cs typeface="Courier New" panose="02070309020205020404" pitchFamily="49" charset="0"/>
            </a:endParaRPr>
          </a:p>
          <a:p>
            <a:pPr marL="0" indent="0">
              <a:buNone/>
            </a:pPr>
            <a:r>
              <a:rPr lang="de-DE" dirty="0" smtClean="0">
                <a:latin typeface="Courier New" pitchFamily="49" charset="0"/>
                <a:cs typeface="Courier New" pitchFamily="49" charset="0"/>
              </a:rPr>
              <a:t>List&lt;Customer&gt; </a:t>
            </a:r>
            <a:r>
              <a:rPr lang="de-DE" dirty="0" err="1" smtClean="0">
                <a:latin typeface="Courier New" pitchFamily="49" charset="0"/>
                <a:cs typeface="Courier New" pitchFamily="49" charset="0"/>
              </a:rPr>
              <a:t>underage</a:t>
            </a:r>
            <a:r>
              <a:rPr lang="de-DE" dirty="0" smtClean="0">
                <a:latin typeface="Courier New" pitchFamily="49" charset="0"/>
                <a:cs typeface="Courier New" pitchFamily="49" charset="0"/>
              </a:rPr>
              <a:t> = </a:t>
            </a:r>
            <a:r>
              <a:rPr lang="de-DE" dirty="0" err="1" smtClean="0">
                <a:latin typeface="Courier New" pitchFamily="49" charset="0"/>
                <a:cs typeface="Courier New" pitchFamily="49" charset="0"/>
              </a:rPr>
              <a:t>customers.stream</a:t>
            </a:r>
            <a:r>
              <a:rPr lang="de-DE" dirty="0" smtClean="0">
                <a:latin typeface="Courier New" pitchFamily="49" charset="0"/>
                <a:cs typeface="Courier New" pitchFamily="49" charset="0"/>
              </a:rPr>
              <a:t>()</a:t>
            </a:r>
          </a:p>
          <a:p>
            <a:pPr marL="0" indent="0">
              <a:buNone/>
            </a:pPr>
            <a:r>
              <a:rPr lang="de-DE" dirty="0" smtClean="0">
                <a:latin typeface="Courier New" pitchFamily="49" charset="0"/>
                <a:cs typeface="Courier New" pitchFamily="49" charset="0"/>
              </a:rPr>
              <a:t>  .</a:t>
            </a:r>
            <a:r>
              <a:rPr lang="de-DE" dirty="0" err="1" smtClean="0">
                <a:latin typeface="Courier New" pitchFamily="49" charset="0"/>
                <a:cs typeface="Courier New" pitchFamily="49" charset="0"/>
              </a:rPr>
              <a:t>filter</a:t>
            </a:r>
            <a:r>
              <a:rPr lang="de-DE" dirty="0" smtClean="0">
                <a:latin typeface="Courier New" pitchFamily="49" charset="0"/>
                <a:cs typeface="Courier New" pitchFamily="49" charset="0"/>
              </a:rPr>
              <a:t>(c -&gt; </a:t>
            </a:r>
            <a:r>
              <a:rPr lang="de-DE" dirty="0" err="1" smtClean="0">
                <a:latin typeface="Courier New" pitchFamily="49" charset="0"/>
                <a:cs typeface="Courier New" pitchFamily="49" charset="0"/>
              </a:rPr>
              <a:t>c.getAge</a:t>
            </a:r>
            <a:r>
              <a:rPr lang="de-DE" dirty="0" smtClean="0">
                <a:latin typeface="Courier New" pitchFamily="49" charset="0"/>
                <a:cs typeface="Courier New" pitchFamily="49" charset="0"/>
              </a:rPr>
              <a:t>() &lt; 18)</a:t>
            </a:r>
          </a:p>
          <a:p>
            <a:pPr marL="0" indent="0">
              <a:buNone/>
            </a:pPr>
            <a:r>
              <a:rPr lang="de-DE" dirty="0" smtClean="0">
                <a:latin typeface="Courier New" pitchFamily="49" charset="0"/>
                <a:cs typeface="Courier New" pitchFamily="49" charset="0"/>
              </a:rPr>
              <a:t>  .</a:t>
            </a:r>
            <a:r>
              <a:rPr lang="de-DE" dirty="0" err="1" smtClean="0">
                <a:latin typeface="Courier New" pitchFamily="49" charset="0"/>
                <a:cs typeface="Courier New" pitchFamily="49" charset="0"/>
              </a:rPr>
              <a:t>collect</a:t>
            </a:r>
            <a:r>
              <a:rPr lang="de-DE" dirty="0" smtClean="0">
                <a:latin typeface="Courier New" pitchFamily="49" charset="0"/>
                <a:cs typeface="Courier New" pitchFamily="49" charset="0"/>
              </a:rPr>
              <a:t>(</a:t>
            </a:r>
            <a:r>
              <a:rPr lang="de-DE" dirty="0" err="1" smtClean="0">
                <a:latin typeface="Courier New" pitchFamily="49" charset="0"/>
                <a:cs typeface="Courier New" pitchFamily="49" charset="0"/>
              </a:rPr>
              <a:t>Collectors.toList</a:t>
            </a:r>
            <a:r>
              <a:rPr lang="de-DE" dirty="0" smtClean="0">
                <a:latin typeface="Courier New" pitchFamily="49" charset="0"/>
                <a:cs typeface="Courier New" pitchFamily="49" charset="0"/>
              </a:rPr>
              <a:t>());</a:t>
            </a:r>
            <a:endParaRPr lang="de-DE" i="1" dirty="0" smtClean="0">
              <a:latin typeface="Courier New" pitchFamily="49" charset="0"/>
              <a:cs typeface="Courier New" pitchFamily="49" charset="0"/>
            </a:endParaRPr>
          </a:p>
        </p:txBody>
      </p:sp>
      <p:sp>
        <p:nvSpPr>
          <p:cNvPr id="7" name="Datumsplatzhalter 3"/>
          <p:cNvSpPr>
            <a:spLocks noGrp="1"/>
          </p:cNvSpPr>
          <p:nvPr>
            <p:ph type="dt" sz="half" idx="10"/>
          </p:nvPr>
        </p:nvSpPr>
        <p:spPr>
          <a:xfrm>
            <a:off x="541848" y="6429396"/>
            <a:ext cx="815442" cy="365125"/>
          </a:xfrm>
        </p:spPr>
        <p:txBody>
          <a:bodyPr/>
          <a:lstStyle/>
          <a:p>
            <a:fld id="{EBD6BE0C-E060-4F99-A9A9-F2CC9B7FBCCF}" type="datetime1">
              <a:rPr lang="de-DE" smtClean="0"/>
              <a:t>03.11.2014</a:t>
            </a:fld>
            <a:endParaRPr lang="de-DE"/>
          </a:p>
        </p:txBody>
      </p:sp>
      <p:sp>
        <p:nvSpPr>
          <p:cNvPr id="8" name="Foliennummernplatzhalter 5"/>
          <p:cNvSpPr>
            <a:spLocks noGrp="1"/>
          </p:cNvSpPr>
          <p:nvPr>
            <p:ph type="sldNum" sz="quarter" idx="12"/>
          </p:nvPr>
        </p:nvSpPr>
        <p:spPr>
          <a:xfrm>
            <a:off x="1357290" y="6429396"/>
            <a:ext cx="503238" cy="365125"/>
          </a:xfrm>
        </p:spPr>
        <p:txBody>
          <a:bodyPr/>
          <a:lstStyle/>
          <a:p>
            <a:fld id="{4903BD85-9D3F-4103-89E5-2FC5446601FE}" type="slidenum">
              <a:rPr lang="de-DE" smtClean="0"/>
              <a:pPr/>
              <a:t>19</a:t>
            </a:fld>
            <a:endParaRPr lang="de-DE"/>
          </a:p>
        </p:txBody>
      </p:sp>
      <p:sp>
        <p:nvSpPr>
          <p:cNvPr id="9" name="Fußzeilenplatzhalter 4"/>
          <p:cNvSpPr>
            <a:spLocks noGrp="1"/>
          </p:cNvSpPr>
          <p:nvPr>
            <p:ph type="ftr" sz="quarter" idx="11"/>
          </p:nvPr>
        </p:nvSpPr>
        <p:spPr>
          <a:xfrm>
            <a:off x="1895112" y="6429396"/>
            <a:ext cx="6034474" cy="365125"/>
          </a:xfrm>
        </p:spPr>
        <p:txBody>
          <a:bodyPr/>
          <a:lstStyle/>
          <a:p>
            <a:r>
              <a:rPr lang="de-DE" dirty="0" smtClean="0"/>
              <a:t>Neuerungen in Java 8</a:t>
            </a:r>
            <a:endParaRPr lang="de-DE" dirty="0"/>
          </a:p>
        </p:txBody>
      </p:sp>
    </p:spTree>
    <p:extLst>
      <p:ext uri="{BB962C8B-B14F-4D97-AF65-F5344CB8AC3E}">
        <p14:creationId xmlns:p14="http://schemas.microsoft.com/office/powerpoint/2010/main" val="2589182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marL="0" indent="0">
              <a:buNone/>
            </a:pPr>
            <a:r>
              <a:rPr lang="de-DE" b="1" dirty="0" smtClean="0"/>
              <a:t>Neuerungen in Java 8</a:t>
            </a:r>
          </a:p>
          <a:p>
            <a:pPr marL="0" indent="0">
              <a:buNone/>
            </a:pPr>
            <a:endParaRPr lang="de-DE" dirty="0" smtClean="0"/>
          </a:p>
          <a:p>
            <a:r>
              <a:rPr lang="de-DE" dirty="0" smtClean="0"/>
              <a:t>Sprachänderungen</a:t>
            </a:r>
          </a:p>
          <a:p>
            <a:endParaRPr lang="de-DE" dirty="0" smtClean="0"/>
          </a:p>
          <a:p>
            <a:r>
              <a:rPr lang="de-DE" dirty="0" smtClean="0"/>
              <a:t>Die Streams API</a:t>
            </a:r>
          </a:p>
          <a:p>
            <a:endParaRPr lang="de-DE" dirty="0" smtClean="0"/>
          </a:p>
          <a:p>
            <a:r>
              <a:rPr lang="de-DE" dirty="0" smtClean="0"/>
              <a:t>Java </a:t>
            </a:r>
            <a:r>
              <a:rPr lang="de-DE" dirty="0" err="1" smtClean="0"/>
              <a:t>Platform</a:t>
            </a:r>
            <a:r>
              <a:rPr lang="de-DE" dirty="0" smtClean="0"/>
              <a:t>, 8th Edition</a:t>
            </a:r>
          </a:p>
          <a:p>
            <a:endParaRPr lang="de-DE" dirty="0"/>
          </a:p>
          <a:p>
            <a:r>
              <a:rPr lang="de-DE" dirty="0" smtClean="0"/>
              <a:t>Ein Blick unter die Haube</a:t>
            </a:r>
            <a:endParaRPr lang="de-DE" dirty="0"/>
          </a:p>
          <a:p>
            <a:endParaRPr lang="de-DE" dirty="0" smtClean="0"/>
          </a:p>
          <a:p>
            <a:r>
              <a:rPr lang="de-DE" dirty="0" smtClean="0"/>
              <a:t>Auswirkungen und Ausblick</a:t>
            </a:r>
          </a:p>
        </p:txBody>
      </p:sp>
      <p:sp>
        <p:nvSpPr>
          <p:cNvPr id="4" name="Datumsplatzhalter 3"/>
          <p:cNvSpPr>
            <a:spLocks noGrp="1"/>
          </p:cNvSpPr>
          <p:nvPr>
            <p:ph type="dt" sz="half" idx="10"/>
          </p:nvPr>
        </p:nvSpPr>
        <p:spPr/>
        <p:txBody>
          <a:bodyPr/>
          <a:lstStyle/>
          <a:p>
            <a:fld id="{4F396647-2477-4814-8B64-75529ACA0C36}" type="datetime1">
              <a:rPr lang="de-DE" smtClean="0"/>
              <a:t>03.11.2014</a:t>
            </a:fld>
            <a:endParaRPr lang="de-DE"/>
          </a:p>
        </p:txBody>
      </p:sp>
      <p:sp>
        <p:nvSpPr>
          <p:cNvPr id="5" name="Fußzeilenplatzhalter 4"/>
          <p:cNvSpPr>
            <a:spLocks noGrp="1"/>
          </p:cNvSpPr>
          <p:nvPr>
            <p:ph type="ftr" sz="quarter" idx="11"/>
          </p:nvPr>
        </p:nvSpPr>
        <p:spPr/>
        <p:txBody>
          <a:bodyPr/>
          <a:lstStyle/>
          <a:p>
            <a:r>
              <a:rPr lang="de-DE" dirty="0" smtClean="0"/>
              <a:t>Neuerungen in Java 8</a:t>
            </a:r>
            <a:endParaRPr lang="de-DE" dirty="0"/>
          </a:p>
        </p:txBody>
      </p:sp>
      <p:sp>
        <p:nvSpPr>
          <p:cNvPr id="6" name="Foliennummernplatzhalter 5"/>
          <p:cNvSpPr>
            <a:spLocks noGrp="1"/>
          </p:cNvSpPr>
          <p:nvPr>
            <p:ph type="sldNum" sz="quarter" idx="12"/>
          </p:nvPr>
        </p:nvSpPr>
        <p:spPr/>
        <p:txBody>
          <a:bodyPr/>
          <a:lstStyle/>
          <a:p>
            <a:fld id="{4903BD85-9D3F-4103-89E5-2FC5446601FE}" type="slidenum">
              <a:rPr lang="de-DE" smtClean="0"/>
              <a:pPr/>
              <a:t>2</a:t>
            </a:fld>
            <a:endParaRPr lang="de-DE"/>
          </a:p>
        </p:txBody>
      </p:sp>
    </p:spTree>
    <p:extLst>
      <p:ext uri="{BB962C8B-B14F-4D97-AF65-F5344CB8AC3E}">
        <p14:creationId xmlns:p14="http://schemas.microsoft.com/office/powerpoint/2010/main" val="10293647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541847" y="1125538"/>
            <a:ext cx="9430753" cy="4895850"/>
          </a:xfrm>
        </p:spPr>
        <p:txBody>
          <a:bodyPr/>
          <a:lstStyle/>
          <a:p>
            <a:pPr marL="0" indent="0">
              <a:buNone/>
            </a:pPr>
            <a:r>
              <a:rPr lang="de-DE" b="1" dirty="0" smtClean="0"/>
              <a:t>Die </a:t>
            </a:r>
            <a:r>
              <a:rPr lang="de-DE" b="1" dirty="0"/>
              <a:t>Stream-API: </a:t>
            </a:r>
            <a:r>
              <a:rPr lang="de-DE" b="1" dirty="0" err="1"/>
              <a:t>Queries</a:t>
            </a:r>
            <a:r>
              <a:rPr lang="de-DE" b="1" dirty="0"/>
              <a:t> auf iterierbaren </a:t>
            </a:r>
            <a:r>
              <a:rPr lang="de-DE" b="1" dirty="0" smtClean="0"/>
              <a:t>Datenstrukturen</a:t>
            </a:r>
            <a:endParaRPr lang="de-DE" dirty="0" smtClean="0"/>
          </a:p>
          <a:p>
            <a:pPr marL="0" indent="0">
              <a:buNone/>
            </a:pPr>
            <a:endParaRPr lang="de-DE" dirty="0" smtClean="0"/>
          </a:p>
          <a:p>
            <a:r>
              <a:rPr lang="de-DE" dirty="0" smtClean="0"/>
              <a:t>Die Namen aller Kunden als Set</a:t>
            </a:r>
            <a:endParaRPr lang="de-DE" dirty="0">
              <a:latin typeface="Courier" panose="02060409020205020404" pitchFamily="49" charset="0"/>
              <a:cs typeface="Courier New" panose="02070309020205020404" pitchFamily="49" charset="0"/>
            </a:endParaRPr>
          </a:p>
          <a:p>
            <a:pPr marL="0" indent="0">
              <a:buNone/>
            </a:pPr>
            <a:r>
              <a:rPr lang="de-DE" dirty="0">
                <a:latin typeface="Courier New" pitchFamily="49" charset="0"/>
                <a:cs typeface="Courier New" pitchFamily="49" charset="0"/>
              </a:rPr>
              <a:t>Set&lt;String&gt; </a:t>
            </a:r>
            <a:r>
              <a:rPr lang="de-DE" dirty="0" err="1">
                <a:latin typeface="Courier New" pitchFamily="49" charset="0"/>
                <a:cs typeface="Courier New" pitchFamily="49" charset="0"/>
              </a:rPr>
              <a:t>names</a:t>
            </a:r>
            <a:r>
              <a:rPr lang="de-DE" dirty="0">
                <a:latin typeface="Courier New" pitchFamily="49" charset="0"/>
                <a:cs typeface="Courier New" pitchFamily="49" charset="0"/>
              </a:rPr>
              <a:t> = </a:t>
            </a:r>
            <a:r>
              <a:rPr lang="de-DE" dirty="0" err="1">
                <a:latin typeface="Courier New" pitchFamily="49" charset="0"/>
                <a:cs typeface="Courier New" pitchFamily="49" charset="0"/>
              </a:rPr>
              <a:t>customers.stream</a:t>
            </a:r>
            <a:r>
              <a:rPr lang="de-DE" dirty="0">
                <a:latin typeface="Courier New" pitchFamily="49" charset="0"/>
                <a:cs typeface="Courier New" pitchFamily="49" charset="0"/>
              </a:rPr>
              <a:t>()</a:t>
            </a:r>
          </a:p>
          <a:p>
            <a:pPr marL="0" indent="0">
              <a:buNone/>
            </a:pPr>
            <a:r>
              <a:rPr lang="de-DE" dirty="0">
                <a:latin typeface="Courier New" pitchFamily="49" charset="0"/>
                <a:cs typeface="Courier New" pitchFamily="49" charset="0"/>
              </a:rPr>
              <a:t>  .</a:t>
            </a:r>
            <a:r>
              <a:rPr lang="de-DE" dirty="0" err="1" smtClean="0">
                <a:latin typeface="Courier New" pitchFamily="49" charset="0"/>
                <a:cs typeface="Courier New" pitchFamily="49" charset="0"/>
              </a:rPr>
              <a:t>map</a:t>
            </a:r>
            <a:r>
              <a:rPr lang="de-DE" dirty="0" smtClean="0">
                <a:latin typeface="Courier New" pitchFamily="49" charset="0"/>
                <a:cs typeface="Courier New" pitchFamily="49" charset="0"/>
              </a:rPr>
              <a:t>(Customer::</a:t>
            </a:r>
            <a:r>
              <a:rPr lang="de-DE" dirty="0" err="1" smtClean="0">
                <a:latin typeface="Courier New" pitchFamily="49" charset="0"/>
                <a:cs typeface="Courier New" pitchFamily="49" charset="0"/>
              </a:rPr>
              <a:t>getName</a:t>
            </a:r>
            <a:r>
              <a:rPr lang="de-DE" dirty="0" smtClean="0">
                <a:latin typeface="Courier New" pitchFamily="49" charset="0"/>
                <a:cs typeface="Courier New" pitchFamily="49" charset="0"/>
              </a:rPr>
              <a:t>)           </a:t>
            </a:r>
            <a:r>
              <a:rPr lang="de-DE" sz="1400" i="1" dirty="0" smtClean="0">
                <a:latin typeface="Courier New" pitchFamily="49" charset="0"/>
                <a:cs typeface="Courier New" pitchFamily="49" charset="0"/>
              </a:rPr>
              <a:t>// </a:t>
            </a:r>
            <a:r>
              <a:rPr lang="de-DE" sz="1400" i="1" dirty="0">
                <a:latin typeface="Courier New" pitchFamily="49" charset="0"/>
                <a:cs typeface="Courier New" pitchFamily="49" charset="0"/>
              </a:rPr>
              <a:t>in: </a:t>
            </a:r>
            <a:r>
              <a:rPr lang="de-DE" sz="1400" i="1" dirty="0" err="1" smtClean="0">
                <a:latin typeface="Courier New" pitchFamily="49" charset="0"/>
                <a:cs typeface="Courier New" pitchFamily="49" charset="0"/>
              </a:rPr>
              <a:t>Function</a:t>
            </a:r>
            <a:r>
              <a:rPr lang="de-DE" sz="1400" i="1" dirty="0" smtClean="0">
                <a:latin typeface="Courier New" pitchFamily="49" charset="0"/>
                <a:cs typeface="Courier New" pitchFamily="49" charset="0"/>
              </a:rPr>
              <a:t>&lt;</a:t>
            </a:r>
            <a:r>
              <a:rPr lang="de-DE" sz="1400" i="1" dirty="0" err="1" smtClean="0">
                <a:latin typeface="Courier New" pitchFamily="49" charset="0"/>
                <a:cs typeface="Courier New" pitchFamily="49" charset="0"/>
              </a:rPr>
              <a:t>Customer,String</a:t>
            </a:r>
            <a:r>
              <a:rPr lang="de-DE" sz="1400" i="1" dirty="0" smtClean="0">
                <a:latin typeface="Courier New" pitchFamily="49" charset="0"/>
                <a:cs typeface="Courier New" pitchFamily="49" charset="0"/>
              </a:rPr>
              <a:t>&gt;</a:t>
            </a:r>
          </a:p>
          <a:p>
            <a:pPr marL="0" indent="0">
              <a:buNone/>
            </a:pPr>
            <a:r>
              <a:rPr lang="de-DE" dirty="0" smtClean="0">
                <a:latin typeface="Courier New" pitchFamily="49" charset="0"/>
                <a:cs typeface="Courier New" pitchFamily="49" charset="0"/>
              </a:rPr>
              <a:t>                                    </a:t>
            </a:r>
            <a:r>
              <a:rPr lang="de-DE" sz="1400" i="1" dirty="0" smtClean="0">
                <a:latin typeface="Courier New" pitchFamily="49" charset="0"/>
                <a:cs typeface="Courier New" pitchFamily="49" charset="0"/>
              </a:rPr>
              <a:t>// out: Stream&lt;String&gt;</a:t>
            </a:r>
            <a:endParaRPr lang="de-DE" i="1" dirty="0" smtClean="0">
              <a:latin typeface="Courier New" pitchFamily="49" charset="0"/>
              <a:cs typeface="Courier New" pitchFamily="49" charset="0"/>
            </a:endParaRPr>
          </a:p>
          <a:p>
            <a:pPr marL="0" indent="0">
              <a:buNone/>
            </a:pPr>
            <a:r>
              <a:rPr lang="de-DE" dirty="0" smtClean="0">
                <a:latin typeface="Courier New" pitchFamily="49" charset="0"/>
                <a:cs typeface="Courier New" pitchFamily="49" charset="0"/>
              </a:rPr>
              <a:t>  .</a:t>
            </a:r>
            <a:r>
              <a:rPr lang="de-DE" dirty="0" err="1" smtClean="0">
                <a:latin typeface="Courier New" pitchFamily="49" charset="0"/>
                <a:cs typeface="Courier New" pitchFamily="49" charset="0"/>
              </a:rPr>
              <a:t>collect</a:t>
            </a:r>
            <a:r>
              <a:rPr lang="de-DE" dirty="0" smtClean="0">
                <a:latin typeface="Courier New" pitchFamily="49" charset="0"/>
                <a:cs typeface="Courier New" pitchFamily="49" charset="0"/>
              </a:rPr>
              <a:t>(</a:t>
            </a:r>
            <a:r>
              <a:rPr lang="de-DE" dirty="0" err="1" smtClean="0">
                <a:latin typeface="Courier New" pitchFamily="49" charset="0"/>
                <a:cs typeface="Courier New" pitchFamily="49" charset="0"/>
              </a:rPr>
              <a:t>Collectors.toSet</a:t>
            </a:r>
            <a:r>
              <a:rPr lang="de-DE" dirty="0" smtClean="0">
                <a:latin typeface="Courier New" pitchFamily="49" charset="0"/>
                <a:cs typeface="Courier New" pitchFamily="49" charset="0"/>
              </a:rPr>
              <a:t>());</a:t>
            </a:r>
          </a:p>
          <a:p>
            <a:pPr marL="0" indent="0">
              <a:buNone/>
            </a:pPr>
            <a:endParaRPr lang="de-DE" dirty="0" smtClean="0">
              <a:latin typeface="Courier" panose="02060409020205020404" pitchFamily="49" charset="0"/>
              <a:cs typeface="Courier New" panose="02070309020205020404" pitchFamily="49" charset="0"/>
            </a:endParaRPr>
          </a:p>
          <a:p>
            <a:r>
              <a:rPr lang="de-DE" dirty="0" smtClean="0"/>
              <a:t>Dasselbe als sortierte Liste mit paralleler Verarbeitung</a:t>
            </a:r>
            <a:endParaRPr lang="de-DE" dirty="0">
              <a:latin typeface="Courier" panose="02060409020205020404" pitchFamily="49" charset="0"/>
              <a:cs typeface="Courier New" panose="02070309020205020404" pitchFamily="49" charset="0"/>
            </a:endParaRPr>
          </a:p>
          <a:p>
            <a:pPr marL="0" indent="0">
              <a:buNone/>
            </a:pPr>
            <a:r>
              <a:rPr lang="de-DE" dirty="0" smtClean="0">
                <a:latin typeface="Courier New" pitchFamily="49" charset="0"/>
                <a:cs typeface="Courier New" pitchFamily="49" charset="0"/>
              </a:rPr>
              <a:t>List&lt;String</a:t>
            </a:r>
            <a:r>
              <a:rPr lang="de-DE" dirty="0">
                <a:latin typeface="Courier New" pitchFamily="49" charset="0"/>
                <a:cs typeface="Courier New" pitchFamily="49" charset="0"/>
              </a:rPr>
              <a:t>&gt; </a:t>
            </a:r>
            <a:r>
              <a:rPr lang="de-DE" dirty="0" err="1">
                <a:latin typeface="Courier New" pitchFamily="49" charset="0"/>
                <a:cs typeface="Courier New" pitchFamily="49" charset="0"/>
              </a:rPr>
              <a:t>names</a:t>
            </a:r>
            <a:r>
              <a:rPr lang="de-DE" dirty="0">
                <a:latin typeface="Courier New" pitchFamily="49" charset="0"/>
                <a:cs typeface="Courier New" pitchFamily="49" charset="0"/>
              </a:rPr>
              <a:t> = </a:t>
            </a:r>
            <a:r>
              <a:rPr lang="de-DE" dirty="0" err="1" smtClean="0">
                <a:latin typeface="Courier New" pitchFamily="49" charset="0"/>
                <a:cs typeface="Courier New" pitchFamily="49" charset="0"/>
              </a:rPr>
              <a:t>customers.parallelStream</a:t>
            </a:r>
            <a:r>
              <a:rPr lang="de-DE" dirty="0" smtClean="0">
                <a:latin typeface="Courier New" pitchFamily="49" charset="0"/>
                <a:cs typeface="Courier New" pitchFamily="49" charset="0"/>
              </a:rPr>
              <a:t>()</a:t>
            </a:r>
          </a:p>
          <a:p>
            <a:pPr marL="0" indent="0">
              <a:buNone/>
            </a:pPr>
            <a:r>
              <a:rPr lang="de-DE" dirty="0" smtClean="0">
                <a:latin typeface="Courier New" pitchFamily="49" charset="0"/>
                <a:cs typeface="Courier New" pitchFamily="49" charset="0"/>
              </a:rPr>
              <a:t>  .</a:t>
            </a:r>
            <a:r>
              <a:rPr lang="de-DE" dirty="0" err="1">
                <a:latin typeface="Courier New" pitchFamily="49" charset="0"/>
                <a:cs typeface="Courier New" pitchFamily="49" charset="0"/>
              </a:rPr>
              <a:t>map</a:t>
            </a:r>
            <a:r>
              <a:rPr lang="de-DE" dirty="0">
                <a:latin typeface="Courier New" pitchFamily="49" charset="0"/>
                <a:cs typeface="Courier New" pitchFamily="49" charset="0"/>
              </a:rPr>
              <a:t>(Customer::</a:t>
            </a:r>
            <a:r>
              <a:rPr lang="de-DE" dirty="0" err="1">
                <a:latin typeface="Courier New" pitchFamily="49" charset="0"/>
                <a:cs typeface="Courier New" pitchFamily="49" charset="0"/>
              </a:rPr>
              <a:t>getName</a:t>
            </a:r>
            <a:r>
              <a:rPr lang="de-DE" dirty="0" smtClean="0">
                <a:latin typeface="Courier New" pitchFamily="49" charset="0"/>
                <a:cs typeface="Courier New" pitchFamily="49" charset="0"/>
              </a:rPr>
              <a:t>)            </a:t>
            </a:r>
            <a:r>
              <a:rPr lang="de-DE" sz="1400" i="1" dirty="0" smtClean="0">
                <a:latin typeface="Courier New" pitchFamily="49" charset="0"/>
                <a:cs typeface="Courier New" pitchFamily="49" charset="0"/>
              </a:rPr>
              <a:t>// </a:t>
            </a:r>
            <a:r>
              <a:rPr lang="de-DE" sz="1400" i="1" dirty="0">
                <a:latin typeface="Courier New" pitchFamily="49" charset="0"/>
                <a:cs typeface="Courier New" pitchFamily="49" charset="0"/>
              </a:rPr>
              <a:t>Stream&lt;String&gt;</a:t>
            </a:r>
            <a:endParaRPr lang="de-DE" sz="1400" i="1" dirty="0" smtClean="0">
              <a:latin typeface="Courier New" pitchFamily="49" charset="0"/>
              <a:cs typeface="Courier New" pitchFamily="49" charset="0"/>
            </a:endParaRPr>
          </a:p>
          <a:p>
            <a:pPr marL="0" indent="0">
              <a:buNone/>
            </a:pPr>
            <a:r>
              <a:rPr lang="de-DE" dirty="0" smtClean="0">
                <a:latin typeface="Courier New" pitchFamily="49" charset="0"/>
                <a:cs typeface="Courier New" pitchFamily="49" charset="0"/>
              </a:rPr>
              <a:t>  .</a:t>
            </a:r>
            <a:r>
              <a:rPr lang="de-DE" dirty="0" err="1">
                <a:latin typeface="Courier New" pitchFamily="49" charset="0"/>
                <a:cs typeface="Courier New" pitchFamily="49" charset="0"/>
              </a:rPr>
              <a:t>sorted</a:t>
            </a:r>
            <a:r>
              <a:rPr lang="de-DE" dirty="0">
                <a:latin typeface="Courier New" pitchFamily="49" charset="0"/>
                <a:cs typeface="Courier New" pitchFamily="49" charset="0"/>
              </a:rPr>
              <a:t>()</a:t>
            </a:r>
            <a:r>
              <a:rPr lang="de-DE" dirty="0" smtClean="0">
                <a:latin typeface="Courier New" pitchFamily="49" charset="0"/>
                <a:cs typeface="Courier New" pitchFamily="49" charset="0"/>
              </a:rPr>
              <a:t>.</a:t>
            </a:r>
            <a:r>
              <a:rPr lang="de-DE" dirty="0" err="1">
                <a:latin typeface="Courier New" pitchFamily="49" charset="0"/>
                <a:cs typeface="Courier New" pitchFamily="49" charset="0"/>
              </a:rPr>
              <a:t>distinct</a:t>
            </a:r>
            <a:r>
              <a:rPr lang="de-DE" dirty="0" smtClean="0">
                <a:latin typeface="Courier New" pitchFamily="49" charset="0"/>
                <a:cs typeface="Courier New" pitchFamily="49" charset="0"/>
              </a:rPr>
              <a:t>()</a:t>
            </a:r>
            <a:endParaRPr lang="de-DE" i="1" dirty="0" smtClean="0">
              <a:latin typeface="Courier New" pitchFamily="49" charset="0"/>
              <a:cs typeface="Courier New" pitchFamily="49" charset="0"/>
            </a:endParaRPr>
          </a:p>
          <a:p>
            <a:pPr marL="0" indent="0">
              <a:buNone/>
            </a:pPr>
            <a:r>
              <a:rPr lang="de-DE" dirty="0" smtClean="0">
                <a:latin typeface="Courier New" pitchFamily="49" charset="0"/>
                <a:cs typeface="Courier New" pitchFamily="49" charset="0"/>
              </a:rPr>
              <a:t>  .</a:t>
            </a:r>
            <a:r>
              <a:rPr lang="de-DE" dirty="0" err="1" smtClean="0">
                <a:latin typeface="Courier New" pitchFamily="49" charset="0"/>
                <a:cs typeface="Courier New" pitchFamily="49" charset="0"/>
              </a:rPr>
              <a:t>collect</a:t>
            </a:r>
            <a:r>
              <a:rPr lang="de-DE" dirty="0" smtClean="0">
                <a:latin typeface="Courier New" pitchFamily="49" charset="0"/>
                <a:cs typeface="Courier New" pitchFamily="49" charset="0"/>
              </a:rPr>
              <a:t>(</a:t>
            </a:r>
            <a:r>
              <a:rPr lang="de-DE" dirty="0" err="1" smtClean="0">
                <a:latin typeface="Courier New" pitchFamily="49" charset="0"/>
                <a:cs typeface="Courier New" pitchFamily="49" charset="0"/>
              </a:rPr>
              <a:t>Collectors.toList</a:t>
            </a:r>
            <a:r>
              <a:rPr lang="de-DE" dirty="0" smtClean="0">
                <a:latin typeface="Courier New" pitchFamily="49" charset="0"/>
                <a:cs typeface="Courier New" pitchFamily="49" charset="0"/>
              </a:rPr>
              <a:t>());</a:t>
            </a:r>
            <a:endParaRPr lang="de-DE" dirty="0">
              <a:latin typeface="Courier New" pitchFamily="49" charset="0"/>
              <a:cs typeface="Courier New" pitchFamily="49" charset="0"/>
            </a:endParaRPr>
          </a:p>
          <a:p>
            <a:pPr marL="0" indent="0">
              <a:buNone/>
            </a:pPr>
            <a:endParaRPr lang="de-DE" b="1" dirty="0"/>
          </a:p>
          <a:p>
            <a:pPr marL="0" indent="0">
              <a:buNone/>
            </a:pPr>
            <a:endParaRPr lang="de-DE" dirty="0" smtClean="0">
              <a:latin typeface="Courier" panose="02060409020205020404" pitchFamily="49" charset="0"/>
              <a:cs typeface="Courier New" panose="02070309020205020404" pitchFamily="49" charset="0"/>
            </a:endParaRPr>
          </a:p>
          <a:p>
            <a:pPr marL="0" indent="0">
              <a:buNone/>
            </a:pPr>
            <a:endParaRPr lang="de-DE" dirty="0">
              <a:latin typeface="Courier" panose="02060409020205020404" pitchFamily="49" charset="0"/>
              <a:cs typeface="Courier New" panose="02070309020205020404" pitchFamily="49" charset="0"/>
            </a:endParaRPr>
          </a:p>
          <a:p>
            <a:pPr>
              <a:buNone/>
            </a:pPr>
            <a:endParaRPr lang="de-DE" b="1" dirty="0">
              <a:latin typeface="Courier" panose="02060409020205020404" pitchFamily="49" charset="0"/>
            </a:endParaRPr>
          </a:p>
          <a:p>
            <a:pPr marL="0" indent="0">
              <a:buNone/>
            </a:pPr>
            <a:endParaRPr lang="de-DE" dirty="0"/>
          </a:p>
        </p:txBody>
      </p:sp>
      <p:sp>
        <p:nvSpPr>
          <p:cNvPr id="7" name="Datumsplatzhalter 3"/>
          <p:cNvSpPr>
            <a:spLocks noGrp="1"/>
          </p:cNvSpPr>
          <p:nvPr>
            <p:ph type="dt" sz="half" idx="10"/>
          </p:nvPr>
        </p:nvSpPr>
        <p:spPr>
          <a:xfrm>
            <a:off x="541848" y="6429396"/>
            <a:ext cx="815442" cy="365125"/>
          </a:xfrm>
        </p:spPr>
        <p:txBody>
          <a:bodyPr/>
          <a:lstStyle/>
          <a:p>
            <a:fld id="{EBD6BE0C-E060-4F99-A9A9-F2CC9B7FBCCF}" type="datetime1">
              <a:rPr lang="de-DE" smtClean="0"/>
              <a:t>03.11.2014</a:t>
            </a:fld>
            <a:endParaRPr lang="de-DE"/>
          </a:p>
        </p:txBody>
      </p:sp>
      <p:sp>
        <p:nvSpPr>
          <p:cNvPr id="8" name="Foliennummernplatzhalter 5"/>
          <p:cNvSpPr>
            <a:spLocks noGrp="1"/>
          </p:cNvSpPr>
          <p:nvPr>
            <p:ph type="sldNum" sz="quarter" idx="12"/>
          </p:nvPr>
        </p:nvSpPr>
        <p:spPr>
          <a:xfrm>
            <a:off x="1357290" y="6429396"/>
            <a:ext cx="503238" cy="365125"/>
          </a:xfrm>
        </p:spPr>
        <p:txBody>
          <a:bodyPr/>
          <a:lstStyle/>
          <a:p>
            <a:fld id="{4903BD85-9D3F-4103-89E5-2FC5446601FE}" type="slidenum">
              <a:rPr lang="de-DE" smtClean="0"/>
              <a:pPr/>
              <a:t>20</a:t>
            </a:fld>
            <a:endParaRPr lang="de-DE"/>
          </a:p>
        </p:txBody>
      </p:sp>
      <p:sp>
        <p:nvSpPr>
          <p:cNvPr id="9" name="Fußzeilenplatzhalter 4"/>
          <p:cNvSpPr>
            <a:spLocks noGrp="1"/>
          </p:cNvSpPr>
          <p:nvPr>
            <p:ph type="ftr" sz="quarter" idx="11"/>
          </p:nvPr>
        </p:nvSpPr>
        <p:spPr>
          <a:xfrm>
            <a:off x="1895112" y="6429396"/>
            <a:ext cx="6034474" cy="365125"/>
          </a:xfrm>
        </p:spPr>
        <p:txBody>
          <a:bodyPr/>
          <a:lstStyle/>
          <a:p>
            <a:r>
              <a:rPr lang="de-DE" dirty="0" smtClean="0"/>
              <a:t>Neuerungen in Java 8</a:t>
            </a:r>
            <a:endParaRPr lang="de-DE" dirty="0"/>
          </a:p>
        </p:txBody>
      </p:sp>
    </p:spTree>
    <p:extLst>
      <p:ext uri="{BB962C8B-B14F-4D97-AF65-F5344CB8AC3E}">
        <p14:creationId xmlns:p14="http://schemas.microsoft.com/office/powerpoint/2010/main" val="3451618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1" end="1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a:buNone/>
            </a:pPr>
            <a:r>
              <a:rPr lang="de-DE" b="1" dirty="0" smtClean="0"/>
              <a:t>Primitives Streaming</a:t>
            </a:r>
          </a:p>
          <a:p>
            <a:pPr marL="0" indent="0">
              <a:buNone/>
            </a:pPr>
            <a:endParaRPr lang="de-DE" dirty="0" smtClean="0">
              <a:latin typeface="Courier New" pitchFamily="49" charset="0"/>
              <a:cs typeface="Courier New" pitchFamily="49" charset="0"/>
            </a:endParaRPr>
          </a:p>
          <a:p>
            <a:pPr marL="0" indent="0">
              <a:buNone/>
            </a:pPr>
            <a:r>
              <a:rPr lang="de-DE" b="1" dirty="0" smtClean="0">
                <a:latin typeface="+mj-lt"/>
                <a:cs typeface="Courier New" pitchFamily="49" charset="0"/>
              </a:rPr>
              <a:t>Umsatz berechnen</a:t>
            </a:r>
          </a:p>
          <a:p>
            <a:pPr marL="0" indent="0">
              <a:buNone/>
            </a:pPr>
            <a:r>
              <a:rPr lang="de-DE" dirty="0" smtClean="0">
                <a:latin typeface="+mj-lt"/>
                <a:cs typeface="Courier New" pitchFamily="49" charset="0"/>
              </a:rPr>
              <a:t>=&gt; Den Wert aller Kundenpositionen aufaddieren!</a:t>
            </a:r>
          </a:p>
          <a:p>
            <a:pPr marL="0" indent="0">
              <a:buNone/>
            </a:pPr>
            <a:endParaRPr lang="de-DE" dirty="0" smtClean="0">
              <a:latin typeface="+mj-lt"/>
              <a:cs typeface="Courier New" pitchFamily="49" charset="0"/>
            </a:endParaRPr>
          </a:p>
          <a:p>
            <a:pPr marL="0" indent="0">
              <a:buNone/>
            </a:pPr>
            <a:r>
              <a:rPr lang="de-DE" b="1" dirty="0" smtClean="0">
                <a:latin typeface="Courier New" pitchFamily="49" charset="0"/>
                <a:cs typeface="Courier New" pitchFamily="49" charset="0"/>
              </a:rPr>
              <a:t>double</a:t>
            </a:r>
            <a:r>
              <a:rPr lang="de-DE" dirty="0" smtClean="0">
                <a:latin typeface="Courier New" pitchFamily="49" charset="0"/>
                <a:cs typeface="Courier New" pitchFamily="49" charset="0"/>
              </a:rPr>
              <a:t> </a:t>
            </a:r>
            <a:r>
              <a:rPr lang="de-DE" dirty="0" err="1" smtClean="0">
                <a:latin typeface="Courier New" pitchFamily="49" charset="0"/>
                <a:cs typeface="Courier New" pitchFamily="49" charset="0"/>
              </a:rPr>
              <a:t>turnaround</a:t>
            </a:r>
            <a:r>
              <a:rPr lang="de-DE" dirty="0" smtClean="0">
                <a:latin typeface="Courier New" pitchFamily="49" charset="0"/>
                <a:cs typeface="Courier New" pitchFamily="49" charset="0"/>
              </a:rPr>
              <a:t> </a:t>
            </a:r>
            <a:r>
              <a:rPr lang="de-DE" dirty="0">
                <a:latin typeface="Courier New" pitchFamily="49" charset="0"/>
                <a:cs typeface="Courier New" pitchFamily="49" charset="0"/>
              </a:rPr>
              <a:t>= </a:t>
            </a:r>
            <a:r>
              <a:rPr lang="de-DE" dirty="0" err="1" smtClean="0">
                <a:latin typeface="Courier New" pitchFamily="49" charset="0"/>
                <a:cs typeface="Courier New" pitchFamily="49" charset="0"/>
              </a:rPr>
              <a:t>customers.stream</a:t>
            </a:r>
            <a:r>
              <a:rPr lang="de-DE" dirty="0" smtClean="0">
                <a:latin typeface="Courier New" pitchFamily="49" charset="0"/>
                <a:cs typeface="Courier New" pitchFamily="49" charset="0"/>
              </a:rPr>
              <a:t>() </a:t>
            </a:r>
            <a:r>
              <a:rPr lang="de-DE" sz="1400" i="1" dirty="0" smtClean="0">
                <a:latin typeface="Courier New" pitchFamily="49" charset="0"/>
                <a:cs typeface="Courier New" pitchFamily="49" charset="0"/>
              </a:rPr>
              <a:t>//Stream&lt;Customer&gt;</a:t>
            </a:r>
            <a:endParaRPr lang="de-DE" sz="1400" i="1" dirty="0">
              <a:latin typeface="Courier New" pitchFamily="49" charset="0"/>
              <a:cs typeface="Courier New" pitchFamily="49" charset="0"/>
            </a:endParaRPr>
          </a:p>
          <a:p>
            <a:pPr marL="0" indent="0">
              <a:buNone/>
            </a:pPr>
            <a:r>
              <a:rPr lang="de-DE" dirty="0" smtClean="0">
                <a:latin typeface="Courier New" pitchFamily="49" charset="0"/>
                <a:cs typeface="Courier New" pitchFamily="49" charset="0"/>
              </a:rPr>
              <a:t>  .</a:t>
            </a:r>
            <a:r>
              <a:rPr lang="de-DE" dirty="0" err="1" smtClean="0">
                <a:latin typeface="Courier New" pitchFamily="49" charset="0"/>
                <a:cs typeface="Courier New" pitchFamily="49" charset="0"/>
              </a:rPr>
              <a:t>flatMap</a:t>
            </a:r>
            <a:r>
              <a:rPr lang="de-DE" dirty="0" smtClean="0">
                <a:latin typeface="Courier New" pitchFamily="49" charset="0"/>
                <a:cs typeface="Courier New" pitchFamily="49" charset="0"/>
              </a:rPr>
              <a:t>(c -&gt; </a:t>
            </a:r>
            <a:r>
              <a:rPr lang="de-DE" dirty="0" err="1" smtClean="0">
                <a:latin typeface="Courier New" pitchFamily="49" charset="0"/>
                <a:cs typeface="Courier New" pitchFamily="49" charset="0"/>
              </a:rPr>
              <a:t>c.getItems</a:t>
            </a:r>
            <a:r>
              <a:rPr lang="de-DE" dirty="0" smtClean="0">
                <a:latin typeface="Courier New" pitchFamily="49" charset="0"/>
                <a:cs typeface="Courier New" pitchFamily="49" charset="0"/>
              </a:rPr>
              <a:t>().</a:t>
            </a:r>
            <a:r>
              <a:rPr lang="de-DE" dirty="0" err="1" smtClean="0">
                <a:latin typeface="Courier New" pitchFamily="49" charset="0"/>
                <a:cs typeface="Courier New" pitchFamily="49" charset="0"/>
              </a:rPr>
              <a:t>stream</a:t>
            </a:r>
            <a:r>
              <a:rPr lang="de-DE" dirty="0" smtClean="0">
                <a:latin typeface="Courier New" pitchFamily="49" charset="0"/>
                <a:cs typeface="Courier New" pitchFamily="49" charset="0"/>
              </a:rPr>
              <a:t>()) </a:t>
            </a:r>
            <a:r>
              <a:rPr lang="de-DE" sz="1400" i="1" dirty="0" smtClean="0">
                <a:latin typeface="Courier New" pitchFamily="49" charset="0"/>
                <a:cs typeface="Courier New" pitchFamily="49" charset="0"/>
              </a:rPr>
              <a:t>//Stream&lt;Item&gt;</a:t>
            </a:r>
            <a:endParaRPr lang="de-DE" i="1" dirty="0" smtClean="0">
              <a:latin typeface="Courier New" pitchFamily="49" charset="0"/>
              <a:cs typeface="Courier New" pitchFamily="49" charset="0"/>
            </a:endParaRPr>
          </a:p>
          <a:p>
            <a:pPr marL="0" indent="0">
              <a:buNone/>
            </a:pPr>
            <a:r>
              <a:rPr lang="de-DE" dirty="0" smtClean="0">
                <a:latin typeface="Courier New" pitchFamily="49" charset="0"/>
                <a:cs typeface="Courier New" pitchFamily="49" charset="0"/>
              </a:rPr>
              <a:t>  .</a:t>
            </a:r>
            <a:r>
              <a:rPr lang="de-DE" b="1" dirty="0" err="1" smtClean="0">
                <a:latin typeface="Courier New" pitchFamily="49" charset="0"/>
                <a:cs typeface="Courier New" pitchFamily="49" charset="0"/>
              </a:rPr>
              <a:t>mapToDouble</a:t>
            </a:r>
            <a:r>
              <a:rPr lang="de-DE" dirty="0" smtClean="0">
                <a:latin typeface="Courier New" pitchFamily="49" charset="0"/>
                <a:cs typeface="Courier New" pitchFamily="49" charset="0"/>
              </a:rPr>
              <a:t>(Item::</a:t>
            </a:r>
            <a:r>
              <a:rPr lang="de-DE" dirty="0" err="1" smtClean="0">
                <a:latin typeface="Courier New" pitchFamily="49" charset="0"/>
                <a:cs typeface="Courier New" pitchFamily="49" charset="0"/>
              </a:rPr>
              <a:t>getPrice</a:t>
            </a:r>
            <a:r>
              <a:rPr lang="de-DE" dirty="0" smtClean="0">
                <a:latin typeface="Courier New" pitchFamily="49" charset="0"/>
                <a:cs typeface="Courier New" pitchFamily="49" charset="0"/>
              </a:rPr>
              <a:t>)         </a:t>
            </a:r>
            <a:r>
              <a:rPr lang="de-DE" sz="1400" i="1" dirty="0" smtClean="0">
                <a:latin typeface="Courier New" pitchFamily="49" charset="0"/>
                <a:cs typeface="Courier New" pitchFamily="49" charset="0"/>
              </a:rPr>
              <a:t>//in:  </a:t>
            </a:r>
            <a:r>
              <a:rPr lang="de-DE" sz="1400" i="1" dirty="0" err="1" smtClean="0">
                <a:latin typeface="Courier New" pitchFamily="49" charset="0"/>
                <a:cs typeface="Courier New" pitchFamily="49" charset="0"/>
              </a:rPr>
              <a:t>ToDoubleFunction</a:t>
            </a:r>
            <a:r>
              <a:rPr lang="de-DE" sz="1400" i="1" dirty="0" smtClean="0">
                <a:latin typeface="Courier New" pitchFamily="49" charset="0"/>
                <a:cs typeface="Courier New" pitchFamily="49" charset="0"/>
              </a:rPr>
              <a:t>&lt;Item&gt;</a:t>
            </a:r>
          </a:p>
          <a:p>
            <a:pPr marL="0" indent="0">
              <a:buNone/>
            </a:pPr>
            <a:r>
              <a:rPr lang="de-DE" i="1" dirty="0" smtClean="0">
                <a:latin typeface="Courier New" pitchFamily="49" charset="0"/>
                <a:cs typeface="Courier New" pitchFamily="49" charset="0"/>
              </a:rPr>
              <a:t>                                       </a:t>
            </a:r>
            <a:r>
              <a:rPr lang="de-DE" sz="1400" i="1" dirty="0" smtClean="0">
                <a:latin typeface="Courier New" pitchFamily="49" charset="0"/>
                <a:cs typeface="Courier New" pitchFamily="49" charset="0"/>
              </a:rPr>
              <a:t>//out: </a:t>
            </a:r>
            <a:r>
              <a:rPr lang="de-DE" sz="1400" i="1" dirty="0" err="1" smtClean="0">
                <a:latin typeface="Courier New" pitchFamily="49" charset="0"/>
                <a:cs typeface="Courier New" pitchFamily="49" charset="0"/>
              </a:rPr>
              <a:t>DoubleStream</a:t>
            </a:r>
            <a:endParaRPr lang="de-DE" sz="1400" i="1" dirty="0" smtClean="0">
              <a:latin typeface="Courier New" pitchFamily="49" charset="0"/>
              <a:cs typeface="Courier New" pitchFamily="49" charset="0"/>
            </a:endParaRPr>
          </a:p>
          <a:p>
            <a:pPr marL="0" indent="0">
              <a:buNone/>
            </a:pPr>
            <a:r>
              <a:rPr lang="de-DE" dirty="0">
                <a:latin typeface="Courier New" pitchFamily="49" charset="0"/>
                <a:cs typeface="Courier New" pitchFamily="49" charset="0"/>
              </a:rPr>
              <a:t> </a:t>
            </a:r>
            <a:r>
              <a:rPr lang="de-DE" dirty="0" smtClean="0">
                <a:latin typeface="Courier New" pitchFamily="49" charset="0"/>
                <a:cs typeface="Courier New" pitchFamily="49" charset="0"/>
              </a:rPr>
              <a:t> .</a:t>
            </a:r>
            <a:r>
              <a:rPr lang="de-DE" dirty="0" err="1" smtClean="0">
                <a:latin typeface="Courier New" pitchFamily="49" charset="0"/>
                <a:cs typeface="Courier New" pitchFamily="49" charset="0"/>
              </a:rPr>
              <a:t>sum</a:t>
            </a:r>
            <a:r>
              <a:rPr lang="de-DE" dirty="0" smtClean="0">
                <a:latin typeface="Courier New" pitchFamily="49" charset="0"/>
                <a:cs typeface="Courier New" pitchFamily="49" charset="0"/>
              </a:rPr>
              <a:t>();</a:t>
            </a:r>
          </a:p>
          <a:p>
            <a:pPr marL="0" indent="0">
              <a:buNone/>
            </a:pPr>
            <a:endParaRPr lang="de-DE" i="1" dirty="0">
              <a:latin typeface="Courier New" pitchFamily="49" charset="0"/>
              <a:cs typeface="Courier New" pitchFamily="49" charset="0"/>
            </a:endParaRPr>
          </a:p>
          <a:p>
            <a:pPr marL="0" indent="0">
              <a:buNone/>
            </a:pPr>
            <a:r>
              <a:rPr lang="de-DE" i="1" dirty="0" smtClean="0">
                <a:latin typeface="+mj-lt"/>
                <a:cs typeface="Courier New" pitchFamily="49" charset="0"/>
              </a:rPr>
              <a:t>Geht mit </a:t>
            </a:r>
            <a:r>
              <a:rPr lang="de-DE" i="1" dirty="0" err="1" smtClean="0">
                <a:latin typeface="Courier New" pitchFamily="49" charset="0"/>
                <a:cs typeface="Courier New" pitchFamily="49" charset="0"/>
              </a:rPr>
              <a:t>int</a:t>
            </a:r>
            <a:r>
              <a:rPr lang="de-DE" i="1" dirty="0" smtClean="0">
                <a:latin typeface="Courier New" pitchFamily="49" charset="0"/>
                <a:cs typeface="Courier New" pitchFamily="49" charset="0"/>
              </a:rPr>
              <a:t>, </a:t>
            </a:r>
            <a:r>
              <a:rPr lang="de-DE" i="1" dirty="0" err="1" smtClean="0">
                <a:latin typeface="Courier New" pitchFamily="49" charset="0"/>
                <a:cs typeface="Courier New" pitchFamily="49" charset="0"/>
              </a:rPr>
              <a:t>long</a:t>
            </a:r>
            <a:r>
              <a:rPr lang="de-DE" i="1" dirty="0" smtClean="0">
                <a:latin typeface="Courier New" pitchFamily="49" charset="0"/>
                <a:cs typeface="Courier New" pitchFamily="49" charset="0"/>
              </a:rPr>
              <a:t>, double</a:t>
            </a:r>
          </a:p>
          <a:p>
            <a:pPr marL="0" indent="0">
              <a:buNone/>
            </a:pPr>
            <a:r>
              <a:rPr lang="de-DE" i="1" dirty="0" smtClean="0">
                <a:latin typeface="+mj-lt"/>
                <a:cs typeface="Courier New" pitchFamily="49" charset="0"/>
              </a:rPr>
              <a:t>Primitive Operationen:</a:t>
            </a:r>
            <a:r>
              <a:rPr lang="de-DE" i="1" dirty="0" smtClean="0">
                <a:latin typeface="Courier New" pitchFamily="49" charset="0"/>
                <a:cs typeface="Courier New" pitchFamily="49" charset="0"/>
              </a:rPr>
              <a:t> </a:t>
            </a:r>
            <a:r>
              <a:rPr lang="de-DE" i="1" dirty="0" err="1">
                <a:latin typeface="Courier New" pitchFamily="49" charset="0"/>
                <a:cs typeface="Courier New" pitchFamily="49" charset="0"/>
              </a:rPr>
              <a:t>average</a:t>
            </a:r>
            <a:r>
              <a:rPr lang="de-DE" i="1" dirty="0">
                <a:latin typeface="Courier New" pitchFamily="49" charset="0"/>
                <a:cs typeface="Courier New" pitchFamily="49" charset="0"/>
              </a:rPr>
              <a:t>(), </a:t>
            </a:r>
            <a:r>
              <a:rPr lang="de-DE" i="1" dirty="0" err="1">
                <a:latin typeface="Courier New" pitchFamily="49" charset="0"/>
                <a:cs typeface="Courier New" pitchFamily="49" charset="0"/>
              </a:rPr>
              <a:t>count</a:t>
            </a:r>
            <a:r>
              <a:rPr lang="de-DE" i="1" dirty="0">
                <a:latin typeface="Courier New" pitchFamily="49" charset="0"/>
                <a:cs typeface="Courier New" pitchFamily="49" charset="0"/>
              </a:rPr>
              <a:t>(), </a:t>
            </a:r>
            <a:r>
              <a:rPr lang="de-DE" i="1" dirty="0" smtClean="0">
                <a:latin typeface="Courier New" pitchFamily="49" charset="0"/>
                <a:cs typeface="Courier New" pitchFamily="49" charset="0"/>
              </a:rPr>
              <a:t>...</a:t>
            </a:r>
            <a:endParaRPr lang="de-DE" i="1" dirty="0">
              <a:latin typeface="Courier New" pitchFamily="49" charset="0"/>
              <a:cs typeface="Courier New" pitchFamily="49" charset="0"/>
            </a:endParaRPr>
          </a:p>
          <a:p>
            <a:pPr marL="0" indent="0">
              <a:buNone/>
            </a:pPr>
            <a:endParaRPr lang="de-DE" i="1" dirty="0">
              <a:latin typeface="Courier New" pitchFamily="49" charset="0"/>
              <a:cs typeface="Courier New" pitchFamily="49" charset="0"/>
            </a:endParaRPr>
          </a:p>
        </p:txBody>
      </p:sp>
      <p:sp>
        <p:nvSpPr>
          <p:cNvPr id="4" name="Datumsplatzhalter 3"/>
          <p:cNvSpPr>
            <a:spLocks noGrp="1"/>
          </p:cNvSpPr>
          <p:nvPr>
            <p:ph type="dt" sz="half" idx="10"/>
          </p:nvPr>
        </p:nvSpPr>
        <p:spPr/>
        <p:txBody>
          <a:bodyPr/>
          <a:lstStyle/>
          <a:p>
            <a:fld id="{EBD6BE0C-E060-4F99-A9A9-F2CC9B7FBCCF}" type="datetime1">
              <a:rPr lang="de-DE" smtClean="0"/>
              <a:t>03.11.2014</a:t>
            </a:fld>
            <a:endParaRPr lang="de-DE"/>
          </a:p>
        </p:txBody>
      </p:sp>
      <p:sp>
        <p:nvSpPr>
          <p:cNvPr id="6" name="Foliennummernplatzhalter 5"/>
          <p:cNvSpPr>
            <a:spLocks noGrp="1"/>
          </p:cNvSpPr>
          <p:nvPr>
            <p:ph type="sldNum" sz="quarter" idx="12"/>
          </p:nvPr>
        </p:nvSpPr>
        <p:spPr/>
        <p:txBody>
          <a:bodyPr/>
          <a:lstStyle/>
          <a:p>
            <a:fld id="{4903BD85-9D3F-4103-89E5-2FC5446601FE}" type="slidenum">
              <a:rPr lang="de-DE" smtClean="0"/>
              <a:pPr/>
              <a:t>21</a:t>
            </a:fld>
            <a:endParaRPr lang="de-DE"/>
          </a:p>
        </p:txBody>
      </p:sp>
      <p:sp>
        <p:nvSpPr>
          <p:cNvPr id="7" name="Fußzeilenplatzhalter 4"/>
          <p:cNvSpPr>
            <a:spLocks noGrp="1"/>
          </p:cNvSpPr>
          <p:nvPr>
            <p:ph type="ftr" sz="quarter" idx="11"/>
          </p:nvPr>
        </p:nvSpPr>
        <p:spPr>
          <a:xfrm>
            <a:off x="1895112" y="6429396"/>
            <a:ext cx="6034474" cy="365125"/>
          </a:xfrm>
        </p:spPr>
        <p:txBody>
          <a:bodyPr/>
          <a:lstStyle/>
          <a:p>
            <a:r>
              <a:rPr lang="de-DE" dirty="0" smtClean="0"/>
              <a:t>Neuerungen in Java 8</a:t>
            </a:r>
            <a:endParaRPr lang="de-DE" dirty="0"/>
          </a:p>
        </p:txBody>
      </p:sp>
    </p:spTree>
    <p:extLst>
      <p:ext uri="{BB962C8B-B14F-4D97-AF65-F5344CB8AC3E}">
        <p14:creationId xmlns:p14="http://schemas.microsoft.com/office/powerpoint/2010/main" val="4182191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x002664\dday\Function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95237" y="-25748"/>
            <a:ext cx="6467475" cy="6924676"/>
          </a:xfrm>
          <a:prstGeom prst="rect">
            <a:avLst/>
          </a:prstGeom>
          <a:noFill/>
          <a:extLst>
            <a:ext uri="{909E8E84-426E-40DD-AFC4-6F175D3DCCD1}">
              <a14:hiddenFill xmlns:a14="http://schemas.microsoft.com/office/drawing/2010/main">
                <a:solidFill>
                  <a:srgbClr val="FFFFFF"/>
                </a:solidFill>
              </a14:hiddenFill>
            </a:ext>
          </a:extLst>
        </p:spPr>
      </p:pic>
      <p:sp>
        <p:nvSpPr>
          <p:cNvPr id="4" name="Datumsplatzhalter 3"/>
          <p:cNvSpPr>
            <a:spLocks noGrp="1"/>
          </p:cNvSpPr>
          <p:nvPr>
            <p:ph type="dt" sz="half" idx="10"/>
          </p:nvPr>
        </p:nvSpPr>
        <p:spPr/>
        <p:txBody>
          <a:bodyPr/>
          <a:lstStyle/>
          <a:p>
            <a:fld id="{4F396647-2477-4814-8B64-75529ACA0C36}" type="datetime1">
              <a:rPr lang="de-DE" smtClean="0"/>
              <a:t>03.11.2014</a:t>
            </a:fld>
            <a:endParaRPr lang="de-DE"/>
          </a:p>
        </p:txBody>
      </p:sp>
      <p:sp>
        <p:nvSpPr>
          <p:cNvPr id="6" name="Foliennummernplatzhalter 5"/>
          <p:cNvSpPr>
            <a:spLocks noGrp="1"/>
          </p:cNvSpPr>
          <p:nvPr>
            <p:ph type="sldNum" sz="quarter" idx="12"/>
          </p:nvPr>
        </p:nvSpPr>
        <p:spPr/>
        <p:txBody>
          <a:bodyPr/>
          <a:lstStyle/>
          <a:p>
            <a:fld id="{4903BD85-9D3F-4103-89E5-2FC5446601FE}" type="slidenum">
              <a:rPr lang="de-DE" smtClean="0"/>
              <a:pPr/>
              <a:t>22</a:t>
            </a:fld>
            <a:endParaRPr lang="de-DE"/>
          </a:p>
        </p:txBody>
      </p:sp>
      <p:sp>
        <p:nvSpPr>
          <p:cNvPr id="3" name="Inhaltsplatzhalter 2"/>
          <p:cNvSpPr>
            <a:spLocks noGrp="1"/>
          </p:cNvSpPr>
          <p:nvPr>
            <p:ph idx="1"/>
          </p:nvPr>
        </p:nvSpPr>
        <p:spPr/>
        <p:txBody>
          <a:bodyPr/>
          <a:lstStyle/>
          <a:p>
            <a:pPr>
              <a:buNone/>
            </a:pPr>
            <a:r>
              <a:rPr lang="de-DE" b="1" dirty="0" smtClean="0"/>
              <a:t>Woher kommen die Lambdas? </a:t>
            </a:r>
          </a:p>
          <a:p>
            <a:pPr marL="0" indent="0">
              <a:buNone/>
            </a:pPr>
            <a:endParaRPr lang="de-DE" dirty="0"/>
          </a:p>
          <a:p>
            <a:r>
              <a:rPr lang="de-DE" b="1" dirty="0" smtClean="0"/>
              <a:t>Generische Basisformen</a:t>
            </a:r>
          </a:p>
          <a:p>
            <a:pPr marL="268288" lvl="1" indent="0">
              <a:buNone/>
            </a:pPr>
            <a:r>
              <a:rPr lang="de-DE" dirty="0">
                <a:latin typeface="Courier New" pitchFamily="49" charset="0"/>
                <a:cs typeface="Courier New" pitchFamily="49" charset="0"/>
              </a:rPr>
              <a:t>Consumer:  </a:t>
            </a:r>
            <a:r>
              <a:rPr lang="de-DE" dirty="0" smtClean="0">
                <a:latin typeface="Courier New" pitchFamily="49" charset="0"/>
                <a:cs typeface="Courier New" pitchFamily="49" charset="0"/>
              </a:rPr>
              <a:t>I </a:t>
            </a:r>
            <a:r>
              <a:rPr lang="de-DE" dirty="0">
                <a:latin typeface="Courier New" pitchFamily="49" charset="0"/>
                <a:cs typeface="Courier New" pitchFamily="49" charset="0"/>
              </a:rPr>
              <a:t>-&gt; </a:t>
            </a:r>
            <a:r>
              <a:rPr lang="de-DE" dirty="0" err="1" smtClean="0">
                <a:latin typeface="Courier New" pitchFamily="49" charset="0"/>
                <a:cs typeface="Courier New" pitchFamily="49" charset="0"/>
              </a:rPr>
              <a:t>void</a:t>
            </a:r>
            <a:endParaRPr lang="de-DE" dirty="0" smtClean="0">
              <a:latin typeface="Courier New" pitchFamily="49" charset="0"/>
              <a:cs typeface="Courier New" pitchFamily="49" charset="0"/>
            </a:endParaRPr>
          </a:p>
          <a:p>
            <a:pPr marL="268288" lvl="1" indent="0">
              <a:buNone/>
            </a:pPr>
            <a:r>
              <a:rPr lang="de-DE" dirty="0" err="1" smtClean="0">
                <a:latin typeface="Courier New" pitchFamily="49" charset="0"/>
                <a:cs typeface="Courier New" pitchFamily="49" charset="0"/>
              </a:rPr>
              <a:t>Function</a:t>
            </a:r>
            <a:r>
              <a:rPr lang="de-DE" dirty="0" smtClean="0">
                <a:latin typeface="Courier New" pitchFamily="49" charset="0"/>
                <a:cs typeface="Courier New" pitchFamily="49" charset="0"/>
              </a:rPr>
              <a:t>:  I -&gt; O</a:t>
            </a:r>
          </a:p>
          <a:p>
            <a:pPr marL="268288" lvl="1" indent="0">
              <a:buNone/>
            </a:pPr>
            <a:r>
              <a:rPr lang="de-DE" dirty="0" err="1">
                <a:latin typeface="Courier New" pitchFamily="49" charset="0"/>
                <a:cs typeface="Courier New" pitchFamily="49" charset="0"/>
              </a:rPr>
              <a:t>Predicate</a:t>
            </a:r>
            <a:r>
              <a:rPr lang="de-DE" dirty="0">
                <a:latin typeface="Courier New" pitchFamily="49" charset="0"/>
                <a:cs typeface="Courier New" pitchFamily="49" charset="0"/>
              </a:rPr>
              <a:t>: I -&gt; </a:t>
            </a:r>
            <a:r>
              <a:rPr lang="de-DE" dirty="0" err="1" smtClean="0">
                <a:latin typeface="Courier New" pitchFamily="49" charset="0"/>
                <a:cs typeface="Courier New" pitchFamily="49" charset="0"/>
              </a:rPr>
              <a:t>boolean</a:t>
            </a:r>
            <a:endParaRPr lang="de-DE" dirty="0" smtClean="0">
              <a:latin typeface="Courier New" pitchFamily="49" charset="0"/>
              <a:cs typeface="Courier New" pitchFamily="49" charset="0"/>
            </a:endParaRPr>
          </a:p>
          <a:p>
            <a:pPr marL="268288" lvl="1" indent="0">
              <a:buNone/>
            </a:pPr>
            <a:r>
              <a:rPr lang="de-DE" dirty="0" err="1" smtClean="0">
                <a:latin typeface="Courier New" pitchFamily="49" charset="0"/>
                <a:cs typeface="Courier New" pitchFamily="49" charset="0"/>
              </a:rPr>
              <a:t>Supplier</a:t>
            </a:r>
            <a:r>
              <a:rPr lang="de-DE" dirty="0" smtClean="0">
                <a:latin typeface="Courier New" pitchFamily="49" charset="0"/>
                <a:cs typeface="Courier New" pitchFamily="49" charset="0"/>
              </a:rPr>
              <a:t>: () -&gt; O</a:t>
            </a:r>
          </a:p>
          <a:p>
            <a:pPr marL="268288" lvl="1" indent="0">
              <a:buNone/>
            </a:pPr>
            <a:endParaRPr lang="de-DE" dirty="0" smtClean="0">
              <a:latin typeface="Courier New" pitchFamily="49" charset="0"/>
              <a:cs typeface="Courier New" pitchFamily="49" charset="0"/>
            </a:endParaRPr>
          </a:p>
          <a:p>
            <a:r>
              <a:rPr lang="de-DE" b="1" dirty="0" smtClean="0"/>
              <a:t>Primitive Spezialisierungen</a:t>
            </a:r>
          </a:p>
          <a:p>
            <a:pPr marL="268288" lvl="1" indent="0">
              <a:buNone/>
            </a:pPr>
            <a:r>
              <a:rPr lang="de-DE" dirty="0" err="1" smtClean="0">
                <a:latin typeface="Courier New" pitchFamily="49" charset="0"/>
                <a:cs typeface="Courier New" pitchFamily="49" charset="0"/>
              </a:rPr>
              <a:t>int</a:t>
            </a:r>
            <a:endParaRPr lang="de-DE" dirty="0" smtClean="0">
              <a:latin typeface="Courier New" pitchFamily="49" charset="0"/>
              <a:cs typeface="Courier New" pitchFamily="49" charset="0"/>
            </a:endParaRPr>
          </a:p>
          <a:p>
            <a:pPr marL="268288" lvl="1" indent="0">
              <a:buNone/>
            </a:pPr>
            <a:r>
              <a:rPr lang="de-DE" dirty="0" err="1" smtClean="0">
                <a:latin typeface="Courier New" pitchFamily="49" charset="0"/>
                <a:cs typeface="Courier New" pitchFamily="49" charset="0"/>
              </a:rPr>
              <a:t>long</a:t>
            </a:r>
            <a:endParaRPr lang="de-DE" dirty="0" smtClean="0">
              <a:latin typeface="Courier New" pitchFamily="49" charset="0"/>
              <a:cs typeface="Courier New" pitchFamily="49" charset="0"/>
            </a:endParaRPr>
          </a:p>
          <a:p>
            <a:pPr marL="268288" lvl="1" indent="0">
              <a:buNone/>
            </a:pPr>
            <a:r>
              <a:rPr lang="de-DE" dirty="0" smtClean="0">
                <a:latin typeface="Courier New" pitchFamily="49" charset="0"/>
                <a:cs typeface="Courier New" pitchFamily="49" charset="0"/>
              </a:rPr>
              <a:t>double</a:t>
            </a:r>
          </a:p>
          <a:p>
            <a:pPr lvl="1"/>
            <a:endParaRPr lang="de-DE" dirty="0" smtClean="0"/>
          </a:p>
        </p:txBody>
      </p:sp>
      <p:sp>
        <p:nvSpPr>
          <p:cNvPr id="7" name="Fußzeilenplatzhalter 4"/>
          <p:cNvSpPr>
            <a:spLocks noGrp="1"/>
          </p:cNvSpPr>
          <p:nvPr>
            <p:ph type="ftr" sz="quarter" idx="11"/>
          </p:nvPr>
        </p:nvSpPr>
        <p:spPr>
          <a:xfrm>
            <a:off x="1895112" y="6429396"/>
            <a:ext cx="6034474" cy="365125"/>
          </a:xfrm>
        </p:spPr>
        <p:txBody>
          <a:bodyPr/>
          <a:lstStyle/>
          <a:p>
            <a:r>
              <a:rPr lang="de-DE" dirty="0" smtClean="0"/>
              <a:t>Neuerungen in Java 8</a:t>
            </a:r>
            <a:endParaRPr lang="de-DE" dirty="0"/>
          </a:p>
        </p:txBody>
      </p:sp>
    </p:spTree>
    <p:extLst>
      <p:ext uri="{BB962C8B-B14F-4D97-AF65-F5344CB8AC3E}">
        <p14:creationId xmlns:p14="http://schemas.microsoft.com/office/powerpoint/2010/main" val="2892665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 calcmode="lin" valueType="num">
                                      <p:cBhvr>
                                        <p:cTn id="7" dur="500" fill="hold"/>
                                        <p:tgtEl>
                                          <p:spTgt spid="1027"/>
                                        </p:tgtEl>
                                        <p:attrNameLst>
                                          <p:attrName>ppt_w</p:attrName>
                                        </p:attrNameLst>
                                      </p:cBhvr>
                                      <p:tavLst>
                                        <p:tav tm="0">
                                          <p:val>
                                            <p:fltVal val="0"/>
                                          </p:val>
                                        </p:tav>
                                        <p:tav tm="100000">
                                          <p:val>
                                            <p:strVal val="#ppt_w"/>
                                          </p:val>
                                        </p:tav>
                                      </p:tavLst>
                                    </p:anim>
                                    <p:anim calcmode="lin" valueType="num">
                                      <p:cBhvr>
                                        <p:cTn id="8" dur="500" fill="hold"/>
                                        <p:tgtEl>
                                          <p:spTgt spid="1027"/>
                                        </p:tgtEl>
                                        <p:attrNameLst>
                                          <p:attrName>ppt_h</p:attrName>
                                        </p:attrNameLst>
                                      </p:cBhvr>
                                      <p:tavLst>
                                        <p:tav tm="0">
                                          <p:val>
                                            <p:fltVal val="0"/>
                                          </p:val>
                                        </p:tav>
                                        <p:tav tm="100000">
                                          <p:val>
                                            <p:strVal val="#ppt_h"/>
                                          </p:val>
                                        </p:tav>
                                      </p:tavLst>
                                    </p:anim>
                                    <p:animEffect transition="in" filter="fade">
                                      <p:cBhvr>
                                        <p:cTn id="9" dur="500"/>
                                        <p:tgtEl>
                                          <p:spTgt spid="1027"/>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3">
                                            <p:txEl>
                                              <p:pRg st="5" end="5"/>
                                            </p:txEl>
                                          </p:spTgt>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3">
                                            <p:txEl>
                                              <p:pRg st="8" end="8"/>
                                            </p:txEl>
                                          </p:spTgt>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3">
                                            <p:txEl>
                                              <p:pRg st="9" end="9"/>
                                            </p:txEl>
                                          </p:spTgt>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3">
                                            <p:txEl>
                                              <p:pRg st="10" end="10"/>
                                            </p:txEl>
                                          </p:spTgt>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marL="0" indent="0">
              <a:buNone/>
            </a:pPr>
            <a:endParaRPr lang="de-DE" dirty="0" smtClean="0"/>
          </a:p>
          <a:p>
            <a:pPr marL="0" indent="0">
              <a:buNone/>
            </a:pPr>
            <a:r>
              <a:rPr lang="de-DE" sz="6600" b="1" dirty="0" smtClean="0"/>
              <a:t>Neuerungen auf der</a:t>
            </a:r>
          </a:p>
          <a:p>
            <a:pPr marL="0" indent="0">
              <a:buNone/>
            </a:pPr>
            <a:endParaRPr lang="de-DE" sz="6600" b="1" dirty="0" smtClean="0"/>
          </a:p>
          <a:p>
            <a:pPr marL="0" indent="0">
              <a:buNone/>
            </a:pPr>
            <a:endParaRPr lang="de-DE" sz="6600" b="1" dirty="0" smtClean="0"/>
          </a:p>
          <a:p>
            <a:pPr marL="0" indent="0">
              <a:buNone/>
            </a:pPr>
            <a:r>
              <a:rPr lang="de-DE" sz="6600" b="1" dirty="0" smtClean="0"/>
              <a:t>Java </a:t>
            </a:r>
            <a:r>
              <a:rPr lang="de-DE" sz="6600" b="1" dirty="0" err="1" smtClean="0"/>
              <a:t>Platform</a:t>
            </a:r>
            <a:endParaRPr lang="de-DE" sz="6600" dirty="0"/>
          </a:p>
        </p:txBody>
      </p:sp>
      <p:sp>
        <p:nvSpPr>
          <p:cNvPr id="4" name="Datumsplatzhalter 3"/>
          <p:cNvSpPr>
            <a:spLocks noGrp="1"/>
          </p:cNvSpPr>
          <p:nvPr>
            <p:ph type="dt" sz="half" idx="10"/>
          </p:nvPr>
        </p:nvSpPr>
        <p:spPr/>
        <p:txBody>
          <a:bodyPr/>
          <a:lstStyle/>
          <a:p>
            <a:fld id="{4F396647-2477-4814-8B64-75529ACA0C36}" type="datetime1">
              <a:rPr lang="de-DE" smtClean="0"/>
              <a:t>03.11.2014</a:t>
            </a:fld>
            <a:endParaRPr lang="de-DE"/>
          </a:p>
        </p:txBody>
      </p:sp>
      <p:sp>
        <p:nvSpPr>
          <p:cNvPr id="6" name="Foliennummernplatzhalter 5"/>
          <p:cNvSpPr>
            <a:spLocks noGrp="1"/>
          </p:cNvSpPr>
          <p:nvPr>
            <p:ph type="sldNum" sz="quarter" idx="12"/>
          </p:nvPr>
        </p:nvSpPr>
        <p:spPr/>
        <p:txBody>
          <a:bodyPr/>
          <a:lstStyle/>
          <a:p>
            <a:fld id="{4903BD85-9D3F-4103-89E5-2FC5446601FE}" type="slidenum">
              <a:rPr lang="de-DE" smtClean="0"/>
              <a:pPr/>
              <a:t>23</a:t>
            </a:fld>
            <a:endParaRPr lang="de-DE"/>
          </a:p>
        </p:txBody>
      </p:sp>
      <p:sp>
        <p:nvSpPr>
          <p:cNvPr id="7" name="Fußzeilenplatzhalter 4"/>
          <p:cNvSpPr>
            <a:spLocks noGrp="1"/>
          </p:cNvSpPr>
          <p:nvPr>
            <p:ph type="ftr" sz="quarter" idx="11"/>
          </p:nvPr>
        </p:nvSpPr>
        <p:spPr>
          <a:xfrm>
            <a:off x="1895112" y="6429396"/>
            <a:ext cx="6034474" cy="365125"/>
          </a:xfrm>
        </p:spPr>
        <p:txBody>
          <a:bodyPr/>
          <a:lstStyle/>
          <a:p>
            <a:r>
              <a:rPr lang="de-DE" dirty="0" smtClean="0"/>
              <a:t>Neuerungen in Java 8</a:t>
            </a:r>
            <a:endParaRPr lang="de-DE" dirty="0"/>
          </a:p>
        </p:txBody>
      </p:sp>
    </p:spTree>
    <p:extLst>
      <p:ext uri="{BB962C8B-B14F-4D97-AF65-F5344CB8AC3E}">
        <p14:creationId xmlns:p14="http://schemas.microsoft.com/office/powerpoint/2010/main" val="24940612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marL="0" indent="0">
              <a:buNone/>
            </a:pPr>
            <a:endParaRPr lang="de-DE" b="1" i="1" dirty="0" smtClean="0"/>
          </a:p>
          <a:p>
            <a:endParaRPr lang="de-DE" i="1" dirty="0" smtClean="0"/>
          </a:p>
          <a:p>
            <a:endParaRPr lang="de-DE" i="1" dirty="0"/>
          </a:p>
          <a:p>
            <a:endParaRPr lang="de-DE" i="1" dirty="0" smtClean="0"/>
          </a:p>
          <a:p>
            <a:r>
              <a:rPr lang="de-DE" i="1" dirty="0" smtClean="0"/>
              <a:t>Nicht neu, aber ab 8 im JDK enthalten (mit eigenem </a:t>
            </a:r>
            <a:r>
              <a:rPr lang="de-DE" i="1" dirty="0" err="1" smtClean="0"/>
              <a:t>launcher</a:t>
            </a:r>
            <a:r>
              <a:rPr lang="de-DE" i="1" dirty="0" smtClean="0"/>
              <a:t>)</a:t>
            </a:r>
          </a:p>
          <a:p>
            <a:endParaRPr lang="de-DE" i="1" dirty="0" smtClean="0"/>
          </a:p>
          <a:p>
            <a:pPr marL="0" indent="0">
              <a:buNone/>
            </a:pPr>
            <a:endParaRPr lang="de-DE" i="1" dirty="0" smtClean="0"/>
          </a:p>
          <a:p>
            <a:r>
              <a:rPr lang="de-DE" dirty="0" smtClean="0"/>
              <a:t>Neues Client-GUI-Framework</a:t>
            </a:r>
          </a:p>
          <a:p>
            <a:pPr lvl="1"/>
            <a:r>
              <a:rPr lang="de-DE" dirty="0" err="1" smtClean="0"/>
              <a:t>JavaFX</a:t>
            </a:r>
            <a:r>
              <a:rPr lang="de-DE" dirty="0" smtClean="0"/>
              <a:t> vs. Swing + AWT</a:t>
            </a:r>
          </a:p>
          <a:p>
            <a:pPr lvl="1"/>
            <a:r>
              <a:rPr lang="de-DE" dirty="0" smtClean="0"/>
              <a:t>CSS-Styling, XML-</a:t>
            </a:r>
            <a:r>
              <a:rPr lang="de-DE" dirty="0" err="1" smtClean="0"/>
              <a:t>Layouting</a:t>
            </a:r>
            <a:endParaRPr lang="de-DE" dirty="0" smtClean="0"/>
          </a:p>
          <a:p>
            <a:pPr lvl="1"/>
            <a:r>
              <a:rPr lang="de-DE" dirty="0" smtClean="0"/>
              <a:t>Java, </a:t>
            </a:r>
            <a:r>
              <a:rPr lang="de-DE" dirty="0" err="1" smtClean="0"/>
              <a:t>Javascript</a:t>
            </a:r>
            <a:endParaRPr lang="de-DE" dirty="0" smtClean="0"/>
          </a:p>
          <a:p>
            <a:pPr lvl="1"/>
            <a:endParaRPr lang="de-DE" dirty="0" smtClean="0"/>
          </a:p>
          <a:p>
            <a:pPr lvl="1"/>
            <a:r>
              <a:rPr lang="de-DE" i="1" dirty="0" smtClean="0"/>
              <a:t>… </a:t>
            </a:r>
            <a:r>
              <a:rPr lang="de-DE" i="1" dirty="0" err="1" smtClean="0"/>
              <a:t>more</a:t>
            </a:r>
            <a:r>
              <a:rPr lang="de-DE" i="1" dirty="0" smtClean="0"/>
              <a:t> cool </a:t>
            </a:r>
            <a:r>
              <a:rPr lang="de-DE" i="1" dirty="0" err="1" smtClean="0"/>
              <a:t>features</a:t>
            </a:r>
            <a:r>
              <a:rPr lang="de-DE" i="1" dirty="0" smtClean="0"/>
              <a:t> …</a:t>
            </a:r>
          </a:p>
        </p:txBody>
      </p:sp>
      <p:sp>
        <p:nvSpPr>
          <p:cNvPr id="4" name="Datumsplatzhalter 3"/>
          <p:cNvSpPr>
            <a:spLocks noGrp="1"/>
          </p:cNvSpPr>
          <p:nvPr>
            <p:ph type="dt" sz="half" idx="10"/>
          </p:nvPr>
        </p:nvSpPr>
        <p:spPr/>
        <p:txBody>
          <a:bodyPr/>
          <a:lstStyle/>
          <a:p>
            <a:fld id="{4F396647-2477-4814-8B64-75529ACA0C36}" type="datetime1">
              <a:rPr lang="de-DE" smtClean="0"/>
              <a:t>03.11.2014</a:t>
            </a:fld>
            <a:endParaRPr lang="de-DE"/>
          </a:p>
        </p:txBody>
      </p:sp>
      <p:sp>
        <p:nvSpPr>
          <p:cNvPr id="6" name="Foliennummernplatzhalter 5"/>
          <p:cNvSpPr>
            <a:spLocks noGrp="1"/>
          </p:cNvSpPr>
          <p:nvPr>
            <p:ph type="sldNum" sz="quarter" idx="12"/>
          </p:nvPr>
        </p:nvSpPr>
        <p:spPr/>
        <p:txBody>
          <a:bodyPr/>
          <a:lstStyle/>
          <a:p>
            <a:fld id="{4903BD85-9D3F-4103-89E5-2FC5446601FE}" type="slidenum">
              <a:rPr lang="de-DE" smtClean="0"/>
              <a:pPr/>
              <a:t>24</a:t>
            </a:fld>
            <a:endParaRPr lang="de-DE"/>
          </a:p>
        </p:txBody>
      </p:sp>
      <p:pic>
        <p:nvPicPr>
          <p:cNvPr id="7170" name="Picture 2" descr="D:\Projekte\dday_java8\img\javafx.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5856" y="1268760"/>
            <a:ext cx="1951037" cy="876300"/>
          </a:xfrm>
          <a:prstGeom prst="rect">
            <a:avLst/>
          </a:prstGeom>
          <a:noFill/>
          <a:extLst>
            <a:ext uri="{909E8E84-426E-40DD-AFC4-6F175D3DCCD1}">
              <a14:hiddenFill xmlns:a14="http://schemas.microsoft.com/office/drawing/2010/main">
                <a:solidFill>
                  <a:srgbClr val="FFFFFF"/>
                </a:solidFill>
              </a14:hiddenFill>
            </a:ext>
          </a:extLst>
        </p:spPr>
      </p:pic>
      <p:sp>
        <p:nvSpPr>
          <p:cNvPr id="8" name="Fußzeilenplatzhalter 4"/>
          <p:cNvSpPr>
            <a:spLocks noGrp="1"/>
          </p:cNvSpPr>
          <p:nvPr>
            <p:ph type="ftr" sz="quarter" idx="11"/>
          </p:nvPr>
        </p:nvSpPr>
        <p:spPr>
          <a:xfrm>
            <a:off x="1895112" y="6429396"/>
            <a:ext cx="6034474" cy="365125"/>
          </a:xfrm>
        </p:spPr>
        <p:txBody>
          <a:bodyPr/>
          <a:lstStyle/>
          <a:p>
            <a:r>
              <a:rPr lang="de-DE" dirty="0" smtClean="0"/>
              <a:t>Neuerungen in Java 8</a:t>
            </a:r>
            <a:endParaRPr lang="de-DE" dirty="0"/>
          </a:p>
        </p:txBody>
      </p:sp>
    </p:spTree>
    <p:extLst>
      <p:ext uri="{BB962C8B-B14F-4D97-AF65-F5344CB8AC3E}">
        <p14:creationId xmlns:p14="http://schemas.microsoft.com/office/powerpoint/2010/main" val="1634928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8" end="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9" end="9"/>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10" end="1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marL="0" indent="0">
              <a:buNone/>
            </a:pPr>
            <a:r>
              <a:rPr lang="de-DE" b="1" dirty="0" smtClean="0"/>
              <a:t>Die neue </a:t>
            </a:r>
            <a:r>
              <a:rPr lang="de-DE" b="1" dirty="0" err="1" smtClean="0"/>
              <a:t>Javascript</a:t>
            </a:r>
            <a:r>
              <a:rPr lang="de-DE" b="1" dirty="0" smtClean="0"/>
              <a:t> Engine „Nashorn“</a:t>
            </a:r>
          </a:p>
          <a:p>
            <a:r>
              <a:rPr lang="de-DE" dirty="0" smtClean="0"/>
              <a:t>Ersatz für das lahme „</a:t>
            </a:r>
            <a:r>
              <a:rPr lang="de-DE" dirty="0" err="1" smtClean="0"/>
              <a:t>Rhino</a:t>
            </a:r>
            <a:r>
              <a:rPr lang="de-DE" dirty="0" smtClean="0"/>
              <a:t>“</a:t>
            </a:r>
            <a:endParaRPr lang="de-DE" i="1" dirty="0" smtClean="0"/>
          </a:p>
          <a:p>
            <a:r>
              <a:rPr lang="de-DE" i="1" dirty="0" err="1" smtClean="0"/>
              <a:t>Rocked-Powered</a:t>
            </a:r>
            <a:r>
              <a:rPr lang="de-DE" i="1" dirty="0" smtClean="0"/>
              <a:t> </a:t>
            </a:r>
            <a:r>
              <a:rPr lang="de-DE" i="1" dirty="0" err="1" smtClean="0"/>
              <a:t>by</a:t>
            </a:r>
            <a:r>
              <a:rPr lang="de-DE" i="1" dirty="0" smtClean="0"/>
              <a:t> </a:t>
            </a:r>
            <a:r>
              <a:rPr lang="de-DE" i="1" dirty="0" err="1" smtClean="0"/>
              <a:t>invokeDynamic</a:t>
            </a:r>
            <a:endParaRPr lang="de-DE" i="1" dirty="0"/>
          </a:p>
          <a:p>
            <a:endParaRPr lang="de-DE" dirty="0" smtClean="0"/>
          </a:p>
          <a:p>
            <a:r>
              <a:rPr lang="de-DE" dirty="0" smtClean="0"/>
              <a:t>Calling </a:t>
            </a:r>
            <a:r>
              <a:rPr lang="de-DE" dirty="0" err="1" smtClean="0"/>
              <a:t>from</a:t>
            </a:r>
            <a:r>
              <a:rPr lang="de-DE" dirty="0" smtClean="0"/>
              <a:t> </a:t>
            </a:r>
            <a:r>
              <a:rPr lang="de-DE" dirty="0" err="1" smtClean="0"/>
              <a:t>java</a:t>
            </a:r>
            <a:endParaRPr lang="de-DE" dirty="0" smtClean="0"/>
          </a:p>
          <a:p>
            <a:pPr marL="0" indent="0">
              <a:buNone/>
            </a:pPr>
            <a:r>
              <a:rPr lang="de-DE" dirty="0" err="1" smtClean="0">
                <a:latin typeface="Courier New" panose="02070309020205020404" pitchFamily="49" charset="0"/>
                <a:cs typeface="Courier New" panose="02070309020205020404" pitchFamily="49" charset="0"/>
              </a:rPr>
              <a:t>ScriptEngineManager</a:t>
            </a:r>
            <a:r>
              <a:rPr lang="de-DE" dirty="0" smtClean="0">
                <a:latin typeface="Courier New" panose="02070309020205020404" pitchFamily="49" charset="0"/>
                <a:cs typeface="Courier New" panose="02070309020205020404" pitchFamily="49" charset="0"/>
              </a:rPr>
              <a:t> </a:t>
            </a:r>
            <a:r>
              <a:rPr lang="de-DE" dirty="0" err="1" smtClean="0">
                <a:latin typeface="Courier New" panose="02070309020205020404" pitchFamily="49" charset="0"/>
                <a:cs typeface="Courier New" panose="02070309020205020404" pitchFamily="49" charset="0"/>
              </a:rPr>
              <a:t>factory</a:t>
            </a:r>
            <a:r>
              <a:rPr lang="de-DE" dirty="0" smtClean="0">
                <a:latin typeface="Courier New" panose="02070309020205020404" pitchFamily="49" charset="0"/>
                <a:cs typeface="Courier New" panose="02070309020205020404" pitchFamily="49" charset="0"/>
              </a:rPr>
              <a:t> = </a:t>
            </a:r>
            <a:r>
              <a:rPr lang="de-DE" dirty="0" err="1">
                <a:latin typeface="Courier New" pitchFamily="49" charset="0"/>
                <a:cs typeface="Courier New" pitchFamily="49" charset="0"/>
              </a:rPr>
              <a:t>ScriptEngineManager</a:t>
            </a:r>
            <a:r>
              <a:rPr lang="de-DE" dirty="0" smtClean="0">
                <a:latin typeface="Courier New" pitchFamily="49" charset="0"/>
                <a:cs typeface="Courier New" pitchFamily="49" charset="0"/>
              </a:rPr>
              <a:t>();</a:t>
            </a:r>
            <a:endParaRPr lang="de-DE" dirty="0">
              <a:latin typeface="Courier New" panose="02070309020205020404" pitchFamily="49" charset="0"/>
              <a:cs typeface="Courier New" panose="02070309020205020404" pitchFamily="49" charset="0"/>
            </a:endParaRPr>
          </a:p>
          <a:p>
            <a:pPr marL="0" indent="0">
              <a:buNone/>
            </a:pPr>
            <a:r>
              <a:rPr lang="de-DE" dirty="0" err="1" smtClean="0">
                <a:latin typeface="Courier New" panose="02070309020205020404" pitchFamily="49" charset="0"/>
                <a:cs typeface="Courier New" panose="02070309020205020404" pitchFamily="49" charset="0"/>
              </a:rPr>
              <a:t>ScriptEngine</a:t>
            </a:r>
            <a:r>
              <a:rPr lang="de-DE" dirty="0" smtClean="0">
                <a:latin typeface="Courier New" panose="02070309020205020404" pitchFamily="49" charset="0"/>
                <a:cs typeface="Courier New" panose="02070309020205020404" pitchFamily="49" charset="0"/>
              </a:rPr>
              <a:t> </a:t>
            </a:r>
            <a:r>
              <a:rPr lang="de-DE" dirty="0" err="1" smtClean="0">
                <a:latin typeface="Courier New" panose="02070309020205020404" pitchFamily="49" charset="0"/>
                <a:cs typeface="Courier New" panose="02070309020205020404" pitchFamily="49" charset="0"/>
              </a:rPr>
              <a:t>engine</a:t>
            </a:r>
            <a:r>
              <a:rPr lang="de-DE" dirty="0" smtClean="0">
                <a:latin typeface="Courier New" panose="02070309020205020404" pitchFamily="49" charset="0"/>
                <a:cs typeface="Courier New" panose="02070309020205020404" pitchFamily="49" charset="0"/>
              </a:rPr>
              <a:t> = </a:t>
            </a:r>
            <a:r>
              <a:rPr lang="de-DE" dirty="0" err="1" smtClean="0">
                <a:latin typeface="Courier New" panose="02070309020205020404" pitchFamily="49" charset="0"/>
                <a:cs typeface="Courier New" panose="02070309020205020404" pitchFamily="49" charset="0"/>
              </a:rPr>
              <a:t>factory.getEngineByName</a:t>
            </a:r>
            <a:r>
              <a:rPr lang="de-DE" dirty="0" smtClean="0">
                <a:latin typeface="Courier New" panose="02070309020205020404" pitchFamily="49" charset="0"/>
                <a:cs typeface="Courier New" panose="02070309020205020404" pitchFamily="49" charset="0"/>
              </a:rPr>
              <a:t>("</a:t>
            </a:r>
            <a:r>
              <a:rPr lang="de-DE" dirty="0" err="1" smtClean="0">
                <a:latin typeface="Courier New" panose="02070309020205020404" pitchFamily="49" charset="0"/>
                <a:cs typeface="Courier New" panose="02070309020205020404" pitchFamily="49" charset="0"/>
              </a:rPr>
              <a:t>nashorn</a:t>
            </a:r>
            <a:r>
              <a:rPr lang="de-DE" dirty="0" smtClean="0">
                <a:latin typeface="Courier New" panose="02070309020205020404" pitchFamily="49" charset="0"/>
                <a:cs typeface="Courier New" panose="02070309020205020404" pitchFamily="49" charset="0"/>
              </a:rPr>
              <a:t>");</a:t>
            </a:r>
          </a:p>
          <a:p>
            <a:pPr marL="0" indent="0">
              <a:buNone/>
            </a:pPr>
            <a:r>
              <a:rPr lang="de-DE" dirty="0" err="1">
                <a:latin typeface="Courier New" panose="02070309020205020404" pitchFamily="49" charset="0"/>
                <a:cs typeface="Courier New" panose="02070309020205020404" pitchFamily="49" charset="0"/>
              </a:rPr>
              <a:t>engine.eval</a:t>
            </a:r>
            <a:r>
              <a:rPr lang="de-DE" dirty="0">
                <a:latin typeface="Courier New" panose="02070309020205020404" pitchFamily="49" charset="0"/>
                <a:cs typeface="Courier New" panose="02070309020205020404" pitchFamily="49" charset="0"/>
              </a:rPr>
              <a:t>("</a:t>
            </a:r>
            <a:r>
              <a:rPr lang="de-DE" b="1" dirty="0" err="1">
                <a:latin typeface="Courier New" panose="02070309020205020404" pitchFamily="49" charset="0"/>
                <a:cs typeface="Courier New" panose="02070309020205020404" pitchFamily="49" charset="0"/>
              </a:rPr>
              <a:t>print</a:t>
            </a:r>
            <a:r>
              <a:rPr lang="de-DE" b="1" dirty="0">
                <a:latin typeface="Courier New" panose="02070309020205020404" pitchFamily="49" charset="0"/>
                <a:cs typeface="Courier New" panose="02070309020205020404" pitchFamily="49" charset="0"/>
              </a:rPr>
              <a:t>('</a:t>
            </a:r>
            <a:r>
              <a:rPr lang="de-DE" b="1" dirty="0" err="1">
                <a:latin typeface="Courier New" panose="02070309020205020404" pitchFamily="49" charset="0"/>
                <a:cs typeface="Courier New" panose="02070309020205020404" pitchFamily="49" charset="0"/>
              </a:rPr>
              <a:t>Hello</a:t>
            </a:r>
            <a:r>
              <a:rPr lang="de-DE" b="1" dirty="0">
                <a:latin typeface="Courier New" panose="02070309020205020404" pitchFamily="49" charset="0"/>
                <a:cs typeface="Courier New" panose="02070309020205020404" pitchFamily="49" charset="0"/>
              </a:rPr>
              <a:t>, World</a:t>
            </a:r>
            <a:r>
              <a:rPr lang="de-DE" b="1" dirty="0" smtClean="0">
                <a:latin typeface="Courier New" panose="02070309020205020404" pitchFamily="49" charset="0"/>
                <a:cs typeface="Courier New" panose="02070309020205020404" pitchFamily="49" charset="0"/>
              </a:rPr>
              <a:t>!');</a:t>
            </a:r>
            <a:r>
              <a:rPr lang="de-DE" dirty="0" smtClean="0">
                <a:latin typeface="Courier New" panose="02070309020205020404" pitchFamily="49" charset="0"/>
                <a:cs typeface="Courier New" panose="02070309020205020404" pitchFamily="49" charset="0"/>
              </a:rPr>
              <a:t>");</a:t>
            </a:r>
          </a:p>
          <a:p>
            <a:pPr marL="0" indent="0">
              <a:buNone/>
            </a:pPr>
            <a:endParaRPr lang="de-DE" dirty="0">
              <a:latin typeface="Courier New" panose="02070309020205020404" pitchFamily="49" charset="0"/>
              <a:cs typeface="Courier New" panose="02070309020205020404" pitchFamily="49" charset="0"/>
            </a:endParaRPr>
          </a:p>
          <a:p>
            <a:r>
              <a:rPr lang="de-DE" dirty="0" smtClean="0"/>
              <a:t>(</a:t>
            </a:r>
            <a:r>
              <a:rPr lang="de-DE" dirty="0" err="1" smtClean="0"/>
              <a:t>JavaFx</a:t>
            </a:r>
            <a:r>
              <a:rPr lang="de-DE" dirty="0" smtClean="0"/>
              <a:t>) GUI-</a:t>
            </a:r>
            <a:r>
              <a:rPr lang="de-DE" dirty="0" err="1" smtClean="0"/>
              <a:t>Coding</a:t>
            </a:r>
            <a:r>
              <a:rPr lang="de-DE" dirty="0" smtClean="0"/>
              <a:t> in JS</a:t>
            </a:r>
          </a:p>
          <a:p>
            <a:pPr marL="0" indent="0">
              <a:buNone/>
            </a:pPr>
            <a:r>
              <a:rPr lang="de-DE" dirty="0" err="1" smtClean="0">
                <a:latin typeface="Courier New" panose="02070309020205020404" pitchFamily="49" charset="0"/>
                <a:cs typeface="Courier New" panose="02070309020205020404" pitchFamily="49" charset="0"/>
              </a:rPr>
              <a:t>var</a:t>
            </a:r>
            <a:r>
              <a:rPr lang="de-DE" dirty="0" smtClean="0">
                <a:latin typeface="Courier New" panose="02070309020205020404" pitchFamily="49" charset="0"/>
                <a:cs typeface="Courier New" panose="02070309020205020404" pitchFamily="49" charset="0"/>
              </a:rPr>
              <a:t> </a:t>
            </a:r>
            <a:r>
              <a:rPr lang="de-DE" dirty="0" err="1" smtClean="0">
                <a:latin typeface="Courier New" panose="02070309020205020404" pitchFamily="49" charset="0"/>
                <a:cs typeface="Courier New" panose="02070309020205020404" pitchFamily="49" charset="0"/>
              </a:rPr>
              <a:t>button</a:t>
            </a:r>
            <a:r>
              <a:rPr lang="de-DE" dirty="0" smtClean="0">
                <a:latin typeface="Courier New" panose="02070309020205020404" pitchFamily="49" charset="0"/>
                <a:cs typeface="Courier New" panose="02070309020205020404" pitchFamily="49" charset="0"/>
              </a:rPr>
              <a:t> = </a:t>
            </a:r>
            <a:r>
              <a:rPr lang="de-DE" dirty="0" err="1" smtClean="0">
                <a:latin typeface="Courier New" panose="02070309020205020404" pitchFamily="49" charset="0"/>
                <a:cs typeface="Courier New" panose="02070309020205020404" pitchFamily="49" charset="0"/>
              </a:rPr>
              <a:t>new</a:t>
            </a:r>
            <a:r>
              <a:rPr lang="de-DE" dirty="0" smtClean="0">
                <a:latin typeface="Courier New" panose="02070309020205020404" pitchFamily="49" charset="0"/>
                <a:cs typeface="Courier New" panose="02070309020205020404" pitchFamily="49" charset="0"/>
              </a:rPr>
              <a:t> Button();</a:t>
            </a:r>
          </a:p>
          <a:p>
            <a:pPr marL="0" indent="0">
              <a:buNone/>
            </a:pPr>
            <a:r>
              <a:rPr lang="de-DE" dirty="0" err="1" smtClean="0">
                <a:latin typeface="Courier New" panose="02070309020205020404" pitchFamily="49" charset="0"/>
                <a:cs typeface="Courier New" panose="02070309020205020404" pitchFamily="49" charset="0"/>
              </a:rPr>
              <a:t>button.text</a:t>
            </a:r>
            <a:r>
              <a:rPr lang="de-DE" dirty="0" smtClean="0">
                <a:latin typeface="Courier New" panose="02070309020205020404" pitchFamily="49" charset="0"/>
                <a:cs typeface="Courier New" panose="02070309020205020404" pitchFamily="49" charset="0"/>
              </a:rPr>
              <a:t> </a:t>
            </a:r>
            <a:r>
              <a:rPr lang="de-DE" dirty="0">
                <a:latin typeface="Courier New" panose="02070309020205020404" pitchFamily="49" charset="0"/>
                <a:cs typeface="Courier New" panose="02070309020205020404" pitchFamily="49" charset="0"/>
              </a:rPr>
              <a:t>= "Say '</a:t>
            </a:r>
            <a:r>
              <a:rPr lang="de-DE" dirty="0" err="1">
                <a:latin typeface="Courier New" panose="02070309020205020404" pitchFamily="49" charset="0"/>
                <a:cs typeface="Courier New" panose="02070309020205020404" pitchFamily="49" charset="0"/>
              </a:rPr>
              <a:t>Hello</a:t>
            </a:r>
            <a:r>
              <a:rPr lang="de-DE" dirty="0">
                <a:latin typeface="Courier New" panose="02070309020205020404" pitchFamily="49" charset="0"/>
                <a:cs typeface="Courier New" panose="02070309020205020404" pitchFamily="49" charset="0"/>
              </a:rPr>
              <a:t> World'";</a:t>
            </a:r>
          </a:p>
          <a:p>
            <a:pPr marL="0" indent="0">
              <a:buNone/>
            </a:pPr>
            <a:r>
              <a:rPr lang="de-DE" dirty="0" err="1">
                <a:latin typeface="Courier New" panose="02070309020205020404" pitchFamily="49" charset="0"/>
                <a:cs typeface="Courier New" panose="02070309020205020404" pitchFamily="49" charset="0"/>
              </a:rPr>
              <a:t>button.onAction</a:t>
            </a:r>
            <a:r>
              <a:rPr lang="de-DE" dirty="0">
                <a:latin typeface="Courier New" panose="02070309020205020404" pitchFamily="49" charset="0"/>
                <a:cs typeface="Courier New" panose="02070309020205020404" pitchFamily="49" charset="0"/>
              </a:rPr>
              <a:t> = </a:t>
            </a:r>
            <a:r>
              <a:rPr lang="de-DE" dirty="0" err="1">
                <a:latin typeface="Courier New" panose="02070309020205020404" pitchFamily="49" charset="0"/>
                <a:cs typeface="Courier New" panose="02070309020205020404" pitchFamily="49" charset="0"/>
              </a:rPr>
              <a:t>function</a:t>
            </a:r>
            <a:r>
              <a:rPr lang="de-DE" dirty="0">
                <a:latin typeface="Courier New" panose="02070309020205020404" pitchFamily="49" charset="0"/>
                <a:cs typeface="Courier New" panose="02070309020205020404" pitchFamily="49" charset="0"/>
              </a:rPr>
              <a:t>() </a:t>
            </a:r>
            <a:r>
              <a:rPr lang="de-DE" dirty="0" err="1">
                <a:latin typeface="Courier New" panose="02070309020205020404" pitchFamily="49" charset="0"/>
                <a:cs typeface="Courier New" panose="02070309020205020404" pitchFamily="49" charset="0"/>
              </a:rPr>
              <a:t>print</a:t>
            </a:r>
            <a:r>
              <a:rPr lang="de-DE" dirty="0">
                <a:latin typeface="Courier New" panose="02070309020205020404" pitchFamily="49" charset="0"/>
                <a:cs typeface="Courier New" panose="02070309020205020404" pitchFamily="49" charset="0"/>
              </a:rPr>
              <a:t>("</a:t>
            </a:r>
            <a:r>
              <a:rPr lang="de-DE" dirty="0" err="1">
                <a:latin typeface="Courier New" panose="02070309020205020404" pitchFamily="49" charset="0"/>
                <a:cs typeface="Courier New" panose="02070309020205020404" pitchFamily="49" charset="0"/>
              </a:rPr>
              <a:t>Hello</a:t>
            </a:r>
            <a:r>
              <a:rPr lang="de-DE" dirty="0">
                <a:latin typeface="Courier New" panose="02070309020205020404" pitchFamily="49" charset="0"/>
                <a:cs typeface="Courier New" panose="02070309020205020404" pitchFamily="49" charset="0"/>
              </a:rPr>
              <a:t> World</a:t>
            </a:r>
            <a:r>
              <a:rPr lang="de-DE" dirty="0" smtClean="0">
                <a:latin typeface="Courier New" panose="02070309020205020404" pitchFamily="49" charset="0"/>
                <a:cs typeface="Courier New" panose="02070309020205020404" pitchFamily="49" charset="0"/>
              </a:rPr>
              <a:t>!");</a:t>
            </a:r>
            <a:endParaRPr lang="de-DE" dirty="0">
              <a:latin typeface="Courier New" panose="02070309020205020404" pitchFamily="49" charset="0"/>
              <a:cs typeface="Courier New" panose="02070309020205020404" pitchFamily="49" charset="0"/>
            </a:endParaRPr>
          </a:p>
        </p:txBody>
      </p:sp>
      <p:sp>
        <p:nvSpPr>
          <p:cNvPr id="4" name="Datumsplatzhalter 3"/>
          <p:cNvSpPr>
            <a:spLocks noGrp="1"/>
          </p:cNvSpPr>
          <p:nvPr>
            <p:ph type="dt" sz="half" idx="10"/>
          </p:nvPr>
        </p:nvSpPr>
        <p:spPr/>
        <p:txBody>
          <a:bodyPr/>
          <a:lstStyle/>
          <a:p>
            <a:fld id="{4F396647-2477-4814-8B64-75529ACA0C36}" type="datetime1">
              <a:rPr lang="de-DE" smtClean="0"/>
              <a:t>03.11.2014</a:t>
            </a:fld>
            <a:endParaRPr lang="de-DE"/>
          </a:p>
        </p:txBody>
      </p:sp>
      <p:sp>
        <p:nvSpPr>
          <p:cNvPr id="6" name="Foliennummernplatzhalter 5"/>
          <p:cNvSpPr>
            <a:spLocks noGrp="1"/>
          </p:cNvSpPr>
          <p:nvPr>
            <p:ph type="sldNum" sz="quarter" idx="12"/>
          </p:nvPr>
        </p:nvSpPr>
        <p:spPr/>
        <p:txBody>
          <a:bodyPr/>
          <a:lstStyle/>
          <a:p>
            <a:fld id="{4903BD85-9D3F-4103-89E5-2FC5446601FE}" type="slidenum">
              <a:rPr lang="de-DE" smtClean="0"/>
              <a:pPr/>
              <a:t>25</a:t>
            </a:fld>
            <a:endParaRPr lang="de-DE"/>
          </a:p>
        </p:txBody>
      </p:sp>
      <p:sp>
        <p:nvSpPr>
          <p:cNvPr id="7" name="Fußzeilenplatzhalter 4"/>
          <p:cNvSpPr>
            <a:spLocks noGrp="1"/>
          </p:cNvSpPr>
          <p:nvPr>
            <p:ph type="ftr" sz="quarter" idx="11"/>
          </p:nvPr>
        </p:nvSpPr>
        <p:spPr>
          <a:xfrm>
            <a:off x="1895112" y="6429396"/>
            <a:ext cx="6034474" cy="365125"/>
          </a:xfrm>
        </p:spPr>
        <p:txBody>
          <a:bodyPr/>
          <a:lstStyle/>
          <a:p>
            <a:r>
              <a:rPr lang="de-DE" dirty="0" smtClean="0"/>
              <a:t>Neuerungen in Java 8</a:t>
            </a:r>
            <a:endParaRPr lang="de-DE" dirty="0"/>
          </a:p>
        </p:txBody>
      </p:sp>
    </p:spTree>
    <p:extLst>
      <p:ext uri="{BB962C8B-B14F-4D97-AF65-F5344CB8AC3E}">
        <p14:creationId xmlns:p14="http://schemas.microsoft.com/office/powerpoint/2010/main" val="3610173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1" end="1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marL="0" indent="0">
              <a:buNone/>
            </a:pPr>
            <a:r>
              <a:rPr lang="de-DE" b="1" dirty="0"/>
              <a:t>Was gibt‘s sonst so Neues im JDK?</a:t>
            </a:r>
          </a:p>
          <a:p>
            <a:pPr marL="0" indent="0">
              <a:buNone/>
            </a:pPr>
            <a:endParaRPr lang="de-DE" i="1" dirty="0"/>
          </a:p>
          <a:p>
            <a:r>
              <a:rPr lang="de-DE" b="1" dirty="0" smtClean="0"/>
              <a:t>JEP </a:t>
            </a:r>
            <a:r>
              <a:rPr lang="de-DE" b="1" dirty="0" smtClean="0">
                <a:hlinkClick r:id="rId3"/>
              </a:rPr>
              <a:t>150</a:t>
            </a:r>
            <a:r>
              <a:rPr lang="de-DE" b="1" dirty="0" smtClean="0"/>
              <a:t>: Date &amp; Time API</a:t>
            </a:r>
            <a:endParaRPr lang="de-DE" b="1" dirty="0"/>
          </a:p>
          <a:p>
            <a:pPr lvl="1"/>
            <a:r>
              <a:rPr lang="de-DE" dirty="0" smtClean="0"/>
              <a:t>basiert auf </a:t>
            </a:r>
            <a:r>
              <a:rPr lang="de-DE" dirty="0" err="1" smtClean="0"/>
              <a:t>joda</a:t>
            </a:r>
            <a:r>
              <a:rPr lang="de-DE" dirty="0" smtClean="0"/>
              <a:t>-time </a:t>
            </a:r>
            <a:r>
              <a:rPr lang="de-DE" i="1" dirty="0" smtClean="0"/>
              <a:t>(selber </a:t>
            </a:r>
            <a:r>
              <a:rPr lang="de-DE" i="1" dirty="0" err="1" smtClean="0"/>
              <a:t>Author</a:t>
            </a:r>
            <a:r>
              <a:rPr lang="de-DE" i="1" dirty="0" smtClean="0"/>
              <a:t>)</a:t>
            </a:r>
          </a:p>
          <a:p>
            <a:pPr lvl="1"/>
            <a:r>
              <a:rPr lang="de-DE" dirty="0" err="1" smtClean="0"/>
              <a:t>java.util.Calendar</a:t>
            </a:r>
            <a:r>
              <a:rPr lang="de-DE" dirty="0" smtClean="0"/>
              <a:t> ist </a:t>
            </a:r>
            <a:r>
              <a:rPr lang="de-DE" u="sng" dirty="0" smtClean="0"/>
              <a:t>Vergangenheit</a:t>
            </a:r>
          </a:p>
          <a:p>
            <a:pPr marL="268288" lvl="1" indent="0">
              <a:buNone/>
            </a:pPr>
            <a:endParaRPr lang="de-DE" sz="1400" dirty="0" smtClean="0">
              <a:latin typeface="Courier New" pitchFamily="49" charset="0"/>
              <a:cs typeface="Courier New" pitchFamily="49" charset="0"/>
            </a:endParaRPr>
          </a:p>
          <a:p>
            <a:pPr marL="0" indent="0">
              <a:buNone/>
            </a:pPr>
            <a:r>
              <a:rPr lang="de-DE" sz="1400" dirty="0" err="1" smtClean="0">
                <a:latin typeface="Courier New" pitchFamily="49" charset="0"/>
                <a:cs typeface="Courier New" pitchFamily="49" charset="0"/>
              </a:rPr>
              <a:t>LocalDate</a:t>
            </a:r>
            <a:r>
              <a:rPr lang="de-DE" sz="1400" dirty="0" smtClean="0">
                <a:latin typeface="Courier New" pitchFamily="49" charset="0"/>
                <a:cs typeface="Courier New" pitchFamily="49" charset="0"/>
              </a:rPr>
              <a:t> </a:t>
            </a:r>
            <a:r>
              <a:rPr lang="de-DE" sz="1400" dirty="0" err="1" smtClean="0">
                <a:latin typeface="Courier New" pitchFamily="49" charset="0"/>
                <a:cs typeface="Courier New" pitchFamily="49" charset="0"/>
              </a:rPr>
              <a:t>date</a:t>
            </a:r>
            <a:r>
              <a:rPr lang="de-DE" sz="1400" dirty="0" smtClean="0">
                <a:latin typeface="Courier New" pitchFamily="49" charset="0"/>
                <a:cs typeface="Courier New" pitchFamily="49" charset="0"/>
              </a:rPr>
              <a:t> = </a:t>
            </a:r>
            <a:r>
              <a:rPr lang="de-DE" sz="1400" dirty="0" err="1" smtClean="0">
                <a:latin typeface="Courier New" pitchFamily="49" charset="0"/>
                <a:cs typeface="Courier New" pitchFamily="49" charset="0"/>
              </a:rPr>
              <a:t>LocalDate.of</a:t>
            </a:r>
            <a:r>
              <a:rPr lang="de-DE" sz="1400" dirty="0" smtClean="0">
                <a:latin typeface="Courier New" pitchFamily="49" charset="0"/>
                <a:cs typeface="Courier New" pitchFamily="49" charset="0"/>
              </a:rPr>
              <a:t>(2013</a:t>
            </a:r>
            <a:r>
              <a:rPr lang="de-DE" sz="1400" dirty="0">
                <a:latin typeface="Courier New" pitchFamily="49" charset="0"/>
                <a:cs typeface="Courier New" pitchFamily="49" charset="0"/>
              </a:rPr>
              <a:t>, DECEMBER, </a:t>
            </a:r>
            <a:r>
              <a:rPr lang="de-DE" sz="1400" dirty="0" smtClean="0">
                <a:latin typeface="Courier New" pitchFamily="49" charset="0"/>
                <a:cs typeface="Courier New" pitchFamily="49" charset="0"/>
              </a:rPr>
              <a:t>13);</a:t>
            </a:r>
            <a:endParaRPr lang="de-DE" sz="1400" dirty="0">
              <a:latin typeface="Courier New" pitchFamily="49" charset="0"/>
              <a:cs typeface="Courier New" pitchFamily="49" charset="0"/>
            </a:endParaRPr>
          </a:p>
          <a:p>
            <a:pPr marL="0" indent="0">
              <a:buNone/>
            </a:pPr>
            <a:r>
              <a:rPr lang="de-DE" sz="1400" dirty="0" err="1">
                <a:latin typeface="Courier New" pitchFamily="49" charset="0"/>
                <a:cs typeface="Courier New" pitchFamily="49" charset="0"/>
              </a:rPr>
              <a:t>assertEquals</a:t>
            </a:r>
            <a:r>
              <a:rPr lang="de-DE" sz="1400" dirty="0">
                <a:latin typeface="Courier New" pitchFamily="49" charset="0"/>
                <a:cs typeface="Courier New" pitchFamily="49" charset="0"/>
              </a:rPr>
              <a:t>(DECEMBER, </a:t>
            </a:r>
            <a:r>
              <a:rPr lang="de-DE" sz="1400" dirty="0" err="1" smtClean="0">
                <a:latin typeface="Courier New" pitchFamily="49" charset="0"/>
                <a:cs typeface="Courier New" pitchFamily="49" charset="0"/>
              </a:rPr>
              <a:t>date.getMonth</a:t>
            </a:r>
            <a:r>
              <a:rPr lang="de-DE" sz="1400" dirty="0">
                <a:latin typeface="Courier New" pitchFamily="49" charset="0"/>
                <a:cs typeface="Courier New" pitchFamily="49" charset="0"/>
              </a:rPr>
              <a:t>());</a:t>
            </a:r>
          </a:p>
          <a:p>
            <a:pPr marL="0" indent="0">
              <a:buNone/>
            </a:pPr>
            <a:endParaRPr lang="de-DE" sz="1400" dirty="0">
              <a:latin typeface="Courier New" pitchFamily="49" charset="0"/>
              <a:cs typeface="Courier New" pitchFamily="49" charset="0"/>
            </a:endParaRPr>
          </a:p>
          <a:p>
            <a:pPr marL="0" indent="0">
              <a:buNone/>
            </a:pPr>
            <a:r>
              <a:rPr lang="de-DE" sz="1400" dirty="0" err="1">
                <a:latin typeface="Courier New" pitchFamily="49" charset="0"/>
                <a:cs typeface="Courier New" pitchFamily="49" charset="0"/>
              </a:rPr>
              <a:t>ZonedDateTime</a:t>
            </a:r>
            <a:r>
              <a:rPr lang="de-DE" sz="1400" dirty="0">
                <a:latin typeface="Courier New" pitchFamily="49" charset="0"/>
                <a:cs typeface="Courier New" pitchFamily="49" charset="0"/>
              </a:rPr>
              <a:t> </a:t>
            </a:r>
            <a:r>
              <a:rPr lang="de-DE" sz="1400" dirty="0" smtClean="0">
                <a:latin typeface="Courier New" pitchFamily="49" charset="0"/>
                <a:cs typeface="Courier New" pitchFamily="49" charset="0"/>
              </a:rPr>
              <a:t>time = </a:t>
            </a:r>
            <a:r>
              <a:rPr lang="de-DE" sz="1400" dirty="0" err="1" smtClean="0">
                <a:latin typeface="Courier New" pitchFamily="49" charset="0"/>
                <a:cs typeface="Courier New" pitchFamily="49" charset="0"/>
              </a:rPr>
              <a:t>ZonedDateTime.from</a:t>
            </a:r>
            <a:r>
              <a:rPr lang="de-DE" sz="1400" dirty="0" smtClean="0">
                <a:latin typeface="Courier New" pitchFamily="49" charset="0"/>
                <a:cs typeface="Courier New" pitchFamily="49" charset="0"/>
              </a:rPr>
              <a:t>(</a:t>
            </a:r>
            <a:r>
              <a:rPr lang="de-DE" sz="1400" dirty="0" err="1" smtClean="0">
                <a:latin typeface="Courier New" pitchFamily="49" charset="0"/>
                <a:cs typeface="Courier New" pitchFamily="49" charset="0"/>
              </a:rPr>
              <a:t>date.withYear</a:t>
            </a:r>
            <a:r>
              <a:rPr lang="de-DE" sz="1400" dirty="0" smtClean="0">
                <a:latin typeface="Courier New" pitchFamily="49" charset="0"/>
                <a:cs typeface="Courier New" pitchFamily="49" charset="0"/>
              </a:rPr>
              <a:t>(2012));</a:t>
            </a:r>
            <a:endParaRPr lang="de-DE" sz="1400" dirty="0">
              <a:latin typeface="Courier New" pitchFamily="49" charset="0"/>
              <a:cs typeface="Courier New" pitchFamily="49" charset="0"/>
            </a:endParaRPr>
          </a:p>
          <a:p>
            <a:pPr marL="0" indent="0">
              <a:buNone/>
            </a:pPr>
            <a:r>
              <a:rPr lang="de-DE" sz="1400" dirty="0" err="1">
                <a:latin typeface="Courier New" pitchFamily="49" charset="0"/>
                <a:cs typeface="Courier New" pitchFamily="49" charset="0"/>
              </a:rPr>
              <a:t>long</a:t>
            </a:r>
            <a:r>
              <a:rPr lang="de-DE" sz="1400" dirty="0">
                <a:latin typeface="Courier New" pitchFamily="49" charset="0"/>
                <a:cs typeface="Courier New" pitchFamily="49" charset="0"/>
              </a:rPr>
              <a:t> </a:t>
            </a:r>
            <a:r>
              <a:rPr lang="de-DE" sz="1400" dirty="0" err="1">
                <a:latin typeface="Courier New" pitchFamily="49" charset="0"/>
                <a:cs typeface="Courier New" pitchFamily="49" charset="0"/>
              </a:rPr>
              <a:t>millis</a:t>
            </a:r>
            <a:r>
              <a:rPr lang="de-DE" sz="1400" dirty="0">
                <a:latin typeface="Courier New" pitchFamily="49" charset="0"/>
                <a:cs typeface="Courier New" pitchFamily="49" charset="0"/>
              </a:rPr>
              <a:t> = </a:t>
            </a:r>
            <a:r>
              <a:rPr lang="de-DE" sz="1400" dirty="0" err="1" smtClean="0">
                <a:latin typeface="Courier New" pitchFamily="49" charset="0"/>
                <a:cs typeface="Courier New" pitchFamily="49" charset="0"/>
              </a:rPr>
              <a:t>Instant.from</a:t>
            </a:r>
            <a:r>
              <a:rPr lang="de-DE" sz="1400" dirty="0" smtClean="0">
                <a:latin typeface="Courier New" pitchFamily="49" charset="0"/>
                <a:cs typeface="Courier New" pitchFamily="49" charset="0"/>
              </a:rPr>
              <a:t>(time).</a:t>
            </a:r>
            <a:r>
              <a:rPr lang="de-DE" sz="1400" dirty="0" err="1">
                <a:latin typeface="Courier New" pitchFamily="49" charset="0"/>
                <a:cs typeface="Courier New" pitchFamily="49" charset="0"/>
              </a:rPr>
              <a:t>toEpochMilli</a:t>
            </a:r>
            <a:r>
              <a:rPr lang="de-DE" sz="1400" dirty="0" smtClean="0">
                <a:latin typeface="Courier New" pitchFamily="49" charset="0"/>
                <a:cs typeface="Courier New" pitchFamily="49" charset="0"/>
              </a:rPr>
              <a:t>();</a:t>
            </a:r>
          </a:p>
          <a:p>
            <a:pPr marL="0" indent="0">
              <a:buNone/>
            </a:pPr>
            <a:endParaRPr lang="de-DE" sz="1400" dirty="0">
              <a:latin typeface="Courier New" pitchFamily="49" charset="0"/>
              <a:cs typeface="Courier New" pitchFamily="49" charset="0"/>
            </a:endParaRPr>
          </a:p>
          <a:p>
            <a:pPr marL="0" indent="0">
              <a:buNone/>
            </a:pPr>
            <a:r>
              <a:rPr lang="de-DE" sz="1400" dirty="0" smtClean="0">
                <a:latin typeface="Courier New" pitchFamily="49" charset="0"/>
                <a:cs typeface="Courier New" pitchFamily="49" charset="0"/>
              </a:rPr>
              <a:t>String </a:t>
            </a:r>
            <a:r>
              <a:rPr lang="de-DE" sz="1400" dirty="0">
                <a:latin typeface="Courier New" pitchFamily="49" charset="0"/>
                <a:cs typeface="Courier New" pitchFamily="49" charset="0"/>
              </a:rPr>
              <a:t>out = </a:t>
            </a:r>
            <a:r>
              <a:rPr lang="de-DE" sz="1400" dirty="0" err="1" smtClean="0">
                <a:latin typeface="Courier New" pitchFamily="49" charset="0"/>
                <a:cs typeface="Courier New" pitchFamily="49" charset="0"/>
              </a:rPr>
              <a:t>DateTimeFormatter.ISO_DATE.format</a:t>
            </a:r>
            <a:r>
              <a:rPr lang="de-DE" sz="1400" dirty="0" smtClean="0">
                <a:latin typeface="Courier New" pitchFamily="49" charset="0"/>
                <a:cs typeface="Courier New" pitchFamily="49" charset="0"/>
              </a:rPr>
              <a:t>(</a:t>
            </a:r>
            <a:r>
              <a:rPr lang="de-DE" sz="1400" dirty="0">
                <a:latin typeface="Courier New" pitchFamily="49" charset="0"/>
                <a:cs typeface="Courier New" pitchFamily="49" charset="0"/>
              </a:rPr>
              <a:t>time</a:t>
            </a:r>
            <a:r>
              <a:rPr lang="de-DE" sz="1400" dirty="0" smtClean="0">
                <a:latin typeface="Courier New" pitchFamily="49" charset="0"/>
                <a:cs typeface="Courier New" pitchFamily="49" charset="0"/>
              </a:rPr>
              <a:t>);</a:t>
            </a:r>
          </a:p>
          <a:p>
            <a:pPr marL="0" indent="0">
              <a:buNone/>
            </a:pPr>
            <a:endParaRPr lang="de-DE" b="1" dirty="0"/>
          </a:p>
          <a:p>
            <a:pPr marL="0" indent="0">
              <a:buNone/>
            </a:pPr>
            <a:endParaRPr lang="de-DE" dirty="0"/>
          </a:p>
        </p:txBody>
      </p:sp>
      <p:sp>
        <p:nvSpPr>
          <p:cNvPr id="4" name="Datumsplatzhalter 3"/>
          <p:cNvSpPr>
            <a:spLocks noGrp="1"/>
          </p:cNvSpPr>
          <p:nvPr>
            <p:ph type="dt" sz="half" idx="10"/>
          </p:nvPr>
        </p:nvSpPr>
        <p:spPr/>
        <p:txBody>
          <a:bodyPr/>
          <a:lstStyle/>
          <a:p>
            <a:fld id="{4F396647-2477-4814-8B64-75529ACA0C36}" type="datetime1">
              <a:rPr lang="de-DE" smtClean="0"/>
              <a:t>03.11.2014</a:t>
            </a:fld>
            <a:endParaRPr lang="de-DE"/>
          </a:p>
        </p:txBody>
      </p:sp>
      <p:sp>
        <p:nvSpPr>
          <p:cNvPr id="6" name="Foliennummernplatzhalter 5"/>
          <p:cNvSpPr>
            <a:spLocks noGrp="1"/>
          </p:cNvSpPr>
          <p:nvPr>
            <p:ph type="sldNum" sz="quarter" idx="12"/>
          </p:nvPr>
        </p:nvSpPr>
        <p:spPr/>
        <p:txBody>
          <a:bodyPr/>
          <a:lstStyle/>
          <a:p>
            <a:fld id="{4903BD85-9D3F-4103-89E5-2FC5446601FE}" type="slidenum">
              <a:rPr lang="de-DE" smtClean="0"/>
              <a:pPr/>
              <a:t>26</a:t>
            </a:fld>
            <a:endParaRPr lang="de-DE"/>
          </a:p>
        </p:txBody>
      </p:sp>
      <p:sp>
        <p:nvSpPr>
          <p:cNvPr id="7" name="Fußzeilenplatzhalter 4"/>
          <p:cNvSpPr>
            <a:spLocks noGrp="1"/>
          </p:cNvSpPr>
          <p:nvPr>
            <p:ph type="ftr" sz="quarter" idx="11"/>
          </p:nvPr>
        </p:nvSpPr>
        <p:spPr>
          <a:xfrm>
            <a:off x="1895112" y="6429396"/>
            <a:ext cx="6034474" cy="365125"/>
          </a:xfrm>
        </p:spPr>
        <p:txBody>
          <a:bodyPr/>
          <a:lstStyle/>
          <a:p>
            <a:r>
              <a:rPr lang="de-DE" dirty="0" smtClean="0"/>
              <a:t>Neuerungen in Java 8</a:t>
            </a:r>
            <a:endParaRPr lang="de-DE" dirty="0"/>
          </a:p>
        </p:txBody>
      </p:sp>
    </p:spTree>
    <p:extLst>
      <p:ext uri="{BB962C8B-B14F-4D97-AF65-F5344CB8AC3E}">
        <p14:creationId xmlns:p14="http://schemas.microsoft.com/office/powerpoint/2010/main" val="2558891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marL="0" indent="0">
              <a:buNone/>
            </a:pPr>
            <a:r>
              <a:rPr lang="de-DE" b="1" dirty="0" smtClean="0"/>
              <a:t>Was gibt‘s sonst so Neues im JDK?</a:t>
            </a:r>
          </a:p>
          <a:p>
            <a:pPr marL="0" indent="0">
              <a:buNone/>
            </a:pPr>
            <a:endParaRPr lang="de-DE" i="1" dirty="0" smtClean="0"/>
          </a:p>
          <a:p>
            <a:r>
              <a:rPr lang="de-DE" b="1" dirty="0" smtClean="0"/>
              <a:t>JEP </a:t>
            </a:r>
            <a:r>
              <a:rPr lang="de-DE" b="1" dirty="0">
                <a:hlinkClick r:id="rId3"/>
              </a:rPr>
              <a:t>155</a:t>
            </a:r>
            <a:r>
              <a:rPr lang="de-DE" b="1" dirty="0"/>
              <a:t>: </a:t>
            </a:r>
            <a:r>
              <a:rPr lang="de-DE" b="1" dirty="0" err="1" smtClean="0"/>
              <a:t>Concurrency</a:t>
            </a:r>
            <a:r>
              <a:rPr lang="de-DE" b="1" dirty="0" smtClean="0"/>
              <a:t> Updates</a:t>
            </a:r>
          </a:p>
          <a:p>
            <a:pPr lvl="1"/>
            <a:r>
              <a:rPr lang="de-DE" dirty="0" err="1">
                <a:latin typeface="Courier New" pitchFamily="49" charset="0"/>
                <a:cs typeface="Courier New" pitchFamily="49" charset="0"/>
              </a:rPr>
              <a:t>ForkJoinPool</a:t>
            </a:r>
            <a:r>
              <a:rPr lang="de-DE" dirty="0"/>
              <a:t> </a:t>
            </a:r>
            <a:r>
              <a:rPr lang="de-DE" dirty="0" err="1"/>
              <a:t>i</a:t>
            </a:r>
            <a:r>
              <a:rPr lang="de-DE" dirty="0" err="1" smtClean="0"/>
              <a:t>mprovements</a:t>
            </a:r>
            <a:endParaRPr lang="de-DE" dirty="0" smtClean="0"/>
          </a:p>
          <a:p>
            <a:pPr lvl="1"/>
            <a:r>
              <a:rPr lang="de-DE" dirty="0" err="1" smtClean="0">
                <a:latin typeface="Courier New" pitchFamily="49" charset="0"/>
                <a:cs typeface="Courier New" pitchFamily="49" charset="0"/>
              </a:rPr>
              <a:t>ConcurrentHashMap</a:t>
            </a:r>
            <a:r>
              <a:rPr lang="de-DE" dirty="0" smtClean="0"/>
              <a:t> mit </a:t>
            </a:r>
            <a:r>
              <a:rPr lang="de-DE" dirty="0" err="1" smtClean="0"/>
              <a:t>map-reduce</a:t>
            </a:r>
            <a:endParaRPr lang="de-DE" dirty="0"/>
          </a:p>
          <a:p>
            <a:endParaRPr lang="de-DE" i="1" dirty="0" smtClean="0"/>
          </a:p>
          <a:p>
            <a:r>
              <a:rPr lang="de-DE" b="1" dirty="0"/>
              <a:t>JEP </a:t>
            </a:r>
            <a:r>
              <a:rPr lang="de-DE" b="1" dirty="0">
                <a:hlinkClick r:id="rId4"/>
              </a:rPr>
              <a:t>135</a:t>
            </a:r>
            <a:r>
              <a:rPr lang="de-DE" b="1" dirty="0"/>
              <a:t>: Base64 Encoding &amp; Decoding</a:t>
            </a:r>
            <a:endParaRPr lang="de-DE" b="1" i="1" dirty="0"/>
          </a:p>
          <a:p>
            <a:pPr lvl="1"/>
            <a:r>
              <a:rPr lang="de-DE" i="1" dirty="0" smtClean="0"/>
              <a:t>wow!</a:t>
            </a:r>
            <a:endParaRPr lang="de-DE" i="1" dirty="0"/>
          </a:p>
          <a:p>
            <a:pPr marL="0" indent="0">
              <a:buNone/>
            </a:pPr>
            <a:endParaRPr lang="de-DE" i="1" dirty="0" smtClean="0"/>
          </a:p>
          <a:p>
            <a:r>
              <a:rPr lang="de-DE" i="1" dirty="0" smtClean="0"/>
              <a:t>Modellpflege: </a:t>
            </a:r>
            <a:r>
              <a:rPr lang="de-DE" dirty="0" smtClean="0"/>
              <a:t>JDBC 4.2, Unicode 6.2, …</a:t>
            </a:r>
          </a:p>
          <a:p>
            <a:pPr marL="268288" lvl="1" indent="0">
              <a:buNone/>
            </a:pPr>
            <a:endParaRPr lang="de-DE" dirty="0" smtClean="0"/>
          </a:p>
        </p:txBody>
      </p:sp>
      <p:sp>
        <p:nvSpPr>
          <p:cNvPr id="4" name="Datumsplatzhalter 3"/>
          <p:cNvSpPr>
            <a:spLocks noGrp="1"/>
          </p:cNvSpPr>
          <p:nvPr>
            <p:ph type="dt" sz="half" idx="10"/>
          </p:nvPr>
        </p:nvSpPr>
        <p:spPr/>
        <p:txBody>
          <a:bodyPr/>
          <a:lstStyle/>
          <a:p>
            <a:fld id="{4F396647-2477-4814-8B64-75529ACA0C36}" type="datetime1">
              <a:rPr lang="de-DE" smtClean="0"/>
              <a:t>03.11.2014</a:t>
            </a:fld>
            <a:endParaRPr lang="de-DE"/>
          </a:p>
        </p:txBody>
      </p:sp>
      <p:sp>
        <p:nvSpPr>
          <p:cNvPr id="6" name="Foliennummernplatzhalter 5"/>
          <p:cNvSpPr>
            <a:spLocks noGrp="1"/>
          </p:cNvSpPr>
          <p:nvPr>
            <p:ph type="sldNum" sz="quarter" idx="12"/>
          </p:nvPr>
        </p:nvSpPr>
        <p:spPr/>
        <p:txBody>
          <a:bodyPr/>
          <a:lstStyle/>
          <a:p>
            <a:fld id="{4903BD85-9D3F-4103-89E5-2FC5446601FE}" type="slidenum">
              <a:rPr lang="de-DE" smtClean="0"/>
              <a:pPr/>
              <a:t>27</a:t>
            </a:fld>
            <a:endParaRPr lang="de-DE"/>
          </a:p>
        </p:txBody>
      </p:sp>
      <p:sp>
        <p:nvSpPr>
          <p:cNvPr id="8" name="Fußzeilenplatzhalter 4"/>
          <p:cNvSpPr>
            <a:spLocks noGrp="1"/>
          </p:cNvSpPr>
          <p:nvPr>
            <p:ph type="ftr" sz="quarter" idx="11"/>
          </p:nvPr>
        </p:nvSpPr>
        <p:spPr>
          <a:xfrm>
            <a:off x="1895112" y="6429396"/>
            <a:ext cx="6034474" cy="365125"/>
          </a:xfrm>
        </p:spPr>
        <p:txBody>
          <a:bodyPr/>
          <a:lstStyle/>
          <a:p>
            <a:r>
              <a:rPr lang="de-DE" dirty="0" smtClean="0"/>
              <a:t>Neuerungen in Java 8</a:t>
            </a:r>
            <a:endParaRPr lang="de-DE" dirty="0"/>
          </a:p>
        </p:txBody>
      </p:sp>
    </p:spTree>
    <p:extLst>
      <p:ext uri="{BB962C8B-B14F-4D97-AF65-F5344CB8AC3E}">
        <p14:creationId xmlns:p14="http://schemas.microsoft.com/office/powerpoint/2010/main" val="1719563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nhaltsplatzhalter 5"/>
          <p:cNvSpPr>
            <a:spLocks noGrp="1"/>
          </p:cNvSpPr>
          <p:nvPr>
            <p:ph idx="1"/>
          </p:nvPr>
        </p:nvSpPr>
        <p:spPr/>
        <p:txBody>
          <a:bodyPr/>
          <a:lstStyle/>
          <a:p>
            <a:pPr>
              <a:buNone/>
            </a:pPr>
            <a:r>
              <a:rPr lang="de-DE" b="1" dirty="0" smtClean="0"/>
              <a:t>Memory-Tuning:</a:t>
            </a:r>
          </a:p>
          <a:p>
            <a:pPr>
              <a:buNone/>
            </a:pPr>
            <a:r>
              <a:rPr lang="de-DE" b="1" dirty="0" smtClean="0"/>
              <a:t>Das RT und die JVM im Schlankheitswahn!</a:t>
            </a:r>
          </a:p>
          <a:p>
            <a:pPr>
              <a:buNone/>
            </a:pPr>
            <a:endParaRPr lang="de-DE" b="1" dirty="0" smtClean="0"/>
          </a:p>
          <a:p>
            <a:pPr>
              <a:buNone/>
            </a:pPr>
            <a:r>
              <a:rPr lang="de-DE" b="1" dirty="0" err="1" smtClean="0"/>
              <a:t>Runtime</a:t>
            </a:r>
            <a:r>
              <a:rPr lang="de-DE" b="1" dirty="0" smtClean="0"/>
              <a:t> Library</a:t>
            </a:r>
          </a:p>
          <a:p>
            <a:r>
              <a:rPr lang="de-DE" dirty="0" smtClean="0"/>
              <a:t>JEP </a:t>
            </a:r>
            <a:r>
              <a:rPr lang="de-DE" dirty="0" smtClean="0">
                <a:hlinkClick r:id="rId3"/>
              </a:rPr>
              <a:t>147</a:t>
            </a:r>
            <a:r>
              <a:rPr lang="de-DE" dirty="0" smtClean="0"/>
              <a:t>: </a:t>
            </a:r>
            <a:r>
              <a:rPr lang="de-DE" dirty="0" err="1" smtClean="0"/>
              <a:t>Reduce</a:t>
            </a:r>
            <a:r>
              <a:rPr lang="de-DE" dirty="0" smtClean="0"/>
              <a:t> </a:t>
            </a:r>
            <a:r>
              <a:rPr lang="de-DE" dirty="0"/>
              <a:t>Class </a:t>
            </a:r>
            <a:r>
              <a:rPr lang="de-DE" dirty="0" err="1"/>
              <a:t>Metadata</a:t>
            </a:r>
            <a:r>
              <a:rPr lang="de-DE" dirty="0"/>
              <a:t> </a:t>
            </a:r>
            <a:r>
              <a:rPr lang="de-DE" dirty="0" err="1" smtClean="0"/>
              <a:t>Footprint</a:t>
            </a:r>
            <a:endParaRPr lang="de-DE" dirty="0" smtClean="0"/>
          </a:p>
          <a:p>
            <a:r>
              <a:rPr lang="de-DE" dirty="0" smtClean="0"/>
              <a:t>JEP </a:t>
            </a:r>
            <a:r>
              <a:rPr lang="de-DE" dirty="0" smtClean="0">
                <a:hlinkClick r:id="rId4"/>
              </a:rPr>
              <a:t>149</a:t>
            </a:r>
            <a:r>
              <a:rPr lang="de-DE" dirty="0"/>
              <a:t>: </a:t>
            </a:r>
            <a:r>
              <a:rPr lang="de-DE" dirty="0" err="1"/>
              <a:t>Reduce</a:t>
            </a:r>
            <a:r>
              <a:rPr lang="de-DE" dirty="0"/>
              <a:t> Core-Library Memory </a:t>
            </a:r>
            <a:r>
              <a:rPr lang="de-DE" dirty="0" err="1"/>
              <a:t>Usage</a:t>
            </a:r>
            <a:endParaRPr lang="de-DE" dirty="0" smtClean="0"/>
          </a:p>
          <a:p>
            <a:pPr marL="0" indent="0">
              <a:buNone/>
            </a:pPr>
            <a:endParaRPr lang="de-DE" dirty="0" smtClean="0"/>
          </a:p>
          <a:p>
            <a:pPr marL="0" indent="0">
              <a:buNone/>
            </a:pPr>
            <a:r>
              <a:rPr lang="de-DE" b="1" dirty="0" smtClean="0"/>
              <a:t>Virtual </a:t>
            </a:r>
            <a:r>
              <a:rPr lang="de-DE" b="1" dirty="0" err="1" smtClean="0"/>
              <a:t>Machine</a:t>
            </a:r>
            <a:endParaRPr lang="de-DE" b="1" dirty="0" smtClean="0"/>
          </a:p>
          <a:p>
            <a:r>
              <a:rPr lang="de-DE" dirty="0" smtClean="0"/>
              <a:t>JEP </a:t>
            </a:r>
            <a:r>
              <a:rPr lang="de-DE" dirty="0" smtClean="0">
                <a:hlinkClick r:id="rId5"/>
              </a:rPr>
              <a:t>148</a:t>
            </a:r>
            <a:r>
              <a:rPr lang="de-DE" dirty="0" smtClean="0"/>
              <a:t>: Small VM </a:t>
            </a:r>
            <a:r>
              <a:rPr lang="de-DE" i="1" dirty="0" smtClean="0"/>
              <a:t>(9 -&gt; 3MB!)</a:t>
            </a:r>
          </a:p>
          <a:p>
            <a:r>
              <a:rPr lang="de-DE" dirty="0" smtClean="0"/>
              <a:t>JEP </a:t>
            </a:r>
            <a:r>
              <a:rPr lang="de-DE" dirty="0" smtClean="0">
                <a:hlinkClick r:id="rId6"/>
              </a:rPr>
              <a:t>122</a:t>
            </a:r>
            <a:r>
              <a:rPr lang="de-DE" dirty="0" smtClean="0"/>
              <a:t>: Remove </a:t>
            </a:r>
            <a:r>
              <a:rPr lang="de-DE" dirty="0" err="1"/>
              <a:t>the</a:t>
            </a:r>
            <a:r>
              <a:rPr lang="de-DE" dirty="0"/>
              <a:t> Permanent </a:t>
            </a:r>
            <a:r>
              <a:rPr lang="de-DE" dirty="0" smtClean="0"/>
              <a:t>Generation</a:t>
            </a:r>
          </a:p>
          <a:p>
            <a:r>
              <a:rPr lang="de-DE" dirty="0"/>
              <a:t>JEP </a:t>
            </a:r>
            <a:r>
              <a:rPr lang="de-DE" dirty="0">
                <a:hlinkClick r:id="rId7"/>
              </a:rPr>
              <a:t>178</a:t>
            </a:r>
            <a:r>
              <a:rPr lang="de-DE" dirty="0"/>
              <a:t>: </a:t>
            </a:r>
            <a:r>
              <a:rPr lang="de-DE" dirty="0" err="1"/>
              <a:t>Statically</a:t>
            </a:r>
            <a:r>
              <a:rPr lang="de-DE" dirty="0"/>
              <a:t> </a:t>
            </a:r>
            <a:r>
              <a:rPr lang="de-DE" dirty="0" err="1"/>
              <a:t>Linked</a:t>
            </a:r>
            <a:r>
              <a:rPr lang="de-DE" dirty="0"/>
              <a:t> Libraries</a:t>
            </a:r>
          </a:p>
          <a:p>
            <a:pPr marL="0" indent="0">
              <a:buNone/>
            </a:pPr>
            <a:endParaRPr lang="de-DE" dirty="0"/>
          </a:p>
        </p:txBody>
      </p:sp>
      <p:sp>
        <p:nvSpPr>
          <p:cNvPr id="4" name="Datumsplatzhalter 3"/>
          <p:cNvSpPr>
            <a:spLocks noGrp="1"/>
          </p:cNvSpPr>
          <p:nvPr>
            <p:ph type="dt" sz="half" idx="10"/>
          </p:nvPr>
        </p:nvSpPr>
        <p:spPr/>
        <p:txBody>
          <a:bodyPr/>
          <a:lstStyle/>
          <a:p>
            <a:fld id="{73EC2082-F74B-4AB3-8131-EFAAE334497D}" type="datetime1">
              <a:rPr lang="de-DE" smtClean="0"/>
              <a:t>03.11.2014</a:t>
            </a:fld>
            <a:endParaRPr lang="de-DE"/>
          </a:p>
        </p:txBody>
      </p:sp>
      <p:sp>
        <p:nvSpPr>
          <p:cNvPr id="7" name="Foliennummernplatzhalter 6"/>
          <p:cNvSpPr>
            <a:spLocks noGrp="1"/>
          </p:cNvSpPr>
          <p:nvPr>
            <p:ph type="sldNum" sz="quarter" idx="12"/>
          </p:nvPr>
        </p:nvSpPr>
        <p:spPr/>
        <p:txBody>
          <a:bodyPr/>
          <a:lstStyle/>
          <a:p>
            <a:fld id="{4903BD85-9D3F-4103-89E5-2FC5446601FE}" type="slidenum">
              <a:rPr lang="de-DE" smtClean="0"/>
              <a:pPr/>
              <a:t>28</a:t>
            </a:fld>
            <a:endParaRPr lang="de-DE"/>
          </a:p>
        </p:txBody>
      </p:sp>
      <p:sp>
        <p:nvSpPr>
          <p:cNvPr id="9" name="Fußzeilenplatzhalter 4"/>
          <p:cNvSpPr>
            <a:spLocks noGrp="1"/>
          </p:cNvSpPr>
          <p:nvPr>
            <p:ph type="ftr" sz="quarter" idx="11"/>
          </p:nvPr>
        </p:nvSpPr>
        <p:spPr>
          <a:xfrm>
            <a:off x="1895112" y="6429396"/>
            <a:ext cx="6034474" cy="365125"/>
          </a:xfrm>
        </p:spPr>
        <p:txBody>
          <a:bodyPr/>
          <a:lstStyle/>
          <a:p>
            <a:r>
              <a:rPr lang="de-DE" dirty="0" smtClean="0"/>
              <a:t>Neuerungen in Java 8</a:t>
            </a:r>
            <a:endParaRPr lang="de-DE" dirty="0"/>
          </a:p>
        </p:txBody>
      </p:sp>
    </p:spTree>
    <p:extLst>
      <p:ext uri="{BB962C8B-B14F-4D97-AF65-F5344CB8AC3E}">
        <p14:creationId xmlns:p14="http://schemas.microsoft.com/office/powerpoint/2010/main" val="1340016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xEl>
                                              <p:pRg st="9" end="9"/>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541847" y="1125538"/>
            <a:ext cx="8422765" cy="2303462"/>
          </a:xfrm>
        </p:spPr>
        <p:txBody>
          <a:bodyPr/>
          <a:lstStyle/>
          <a:p>
            <a:pPr marL="0" indent="0">
              <a:buNone/>
            </a:pPr>
            <a:r>
              <a:rPr lang="de-DE" b="1" dirty="0" err="1" smtClean="0"/>
              <a:t>Ongoing</a:t>
            </a:r>
            <a:r>
              <a:rPr lang="de-DE" b="1" dirty="0" smtClean="0"/>
              <a:t> </a:t>
            </a:r>
            <a:r>
              <a:rPr lang="de-DE" b="1" dirty="0" err="1" smtClean="0"/>
              <a:t>Roadwork</a:t>
            </a:r>
            <a:r>
              <a:rPr lang="de-DE" b="1" dirty="0" smtClean="0"/>
              <a:t>:</a:t>
            </a:r>
          </a:p>
          <a:p>
            <a:pPr marL="0" indent="0">
              <a:buNone/>
            </a:pPr>
            <a:r>
              <a:rPr lang="de-DE" b="1" dirty="0" smtClean="0"/>
              <a:t>Modularisierung mit </a:t>
            </a:r>
            <a:r>
              <a:rPr lang="de-DE" b="1" dirty="0" err="1" smtClean="0"/>
              <a:t>Jigsaw</a:t>
            </a:r>
            <a:endParaRPr lang="de-DE" b="1" dirty="0"/>
          </a:p>
          <a:p>
            <a:pPr marL="0" indent="0">
              <a:buNone/>
            </a:pPr>
            <a:endParaRPr lang="de-DE" dirty="0"/>
          </a:p>
          <a:p>
            <a:r>
              <a:rPr lang="de-DE" dirty="0"/>
              <a:t>JEP </a:t>
            </a:r>
            <a:r>
              <a:rPr lang="de-DE" dirty="0" smtClean="0">
                <a:hlinkClick r:id="rId3"/>
              </a:rPr>
              <a:t>162</a:t>
            </a:r>
            <a:r>
              <a:rPr lang="de-DE" dirty="0" smtClean="0"/>
              <a:t>: </a:t>
            </a:r>
            <a:r>
              <a:rPr lang="de-DE" dirty="0" err="1" smtClean="0"/>
              <a:t>Prepare</a:t>
            </a:r>
            <a:r>
              <a:rPr lang="de-DE" dirty="0" smtClean="0"/>
              <a:t> </a:t>
            </a:r>
            <a:r>
              <a:rPr lang="de-DE" dirty="0" err="1"/>
              <a:t>for</a:t>
            </a:r>
            <a:r>
              <a:rPr lang="de-DE" dirty="0"/>
              <a:t> </a:t>
            </a:r>
            <a:r>
              <a:rPr lang="de-DE" dirty="0" err="1" smtClean="0"/>
              <a:t>Modularization</a:t>
            </a:r>
            <a:endParaRPr lang="de-DE" dirty="0" smtClean="0"/>
          </a:p>
          <a:p>
            <a:pPr marL="0" indent="0">
              <a:buNone/>
            </a:pPr>
            <a:endParaRPr lang="de-DE" dirty="0" smtClean="0"/>
          </a:p>
          <a:p>
            <a:r>
              <a:rPr lang="de-DE" dirty="0" smtClean="0"/>
              <a:t>JEP </a:t>
            </a:r>
            <a:r>
              <a:rPr lang="de-DE" dirty="0">
                <a:hlinkClick r:id="rId4"/>
              </a:rPr>
              <a:t>161</a:t>
            </a:r>
            <a:r>
              <a:rPr lang="de-DE" dirty="0"/>
              <a:t>: Compact </a:t>
            </a:r>
            <a:r>
              <a:rPr lang="de-DE" dirty="0" err="1" smtClean="0"/>
              <a:t>Profiles</a:t>
            </a:r>
            <a:endParaRPr lang="de-DE" dirty="0" smtClean="0"/>
          </a:p>
          <a:p>
            <a:pPr marL="0" indent="0">
              <a:buNone/>
            </a:pPr>
            <a:endParaRPr lang="de-DE" dirty="0"/>
          </a:p>
          <a:p>
            <a:pPr marL="0" indent="0">
              <a:buNone/>
            </a:pPr>
            <a:endParaRPr lang="de-DE" dirty="0"/>
          </a:p>
        </p:txBody>
      </p:sp>
      <p:sp>
        <p:nvSpPr>
          <p:cNvPr id="4" name="Datumsplatzhalter 3"/>
          <p:cNvSpPr>
            <a:spLocks noGrp="1"/>
          </p:cNvSpPr>
          <p:nvPr>
            <p:ph type="dt" sz="half" idx="10"/>
          </p:nvPr>
        </p:nvSpPr>
        <p:spPr/>
        <p:txBody>
          <a:bodyPr/>
          <a:lstStyle/>
          <a:p>
            <a:fld id="{4F396647-2477-4814-8B64-75529ACA0C36}" type="datetime1">
              <a:rPr lang="de-DE" smtClean="0"/>
              <a:t>03.11.2014</a:t>
            </a:fld>
            <a:endParaRPr lang="de-DE"/>
          </a:p>
        </p:txBody>
      </p:sp>
      <p:sp>
        <p:nvSpPr>
          <p:cNvPr id="6" name="Foliennummernplatzhalter 5"/>
          <p:cNvSpPr>
            <a:spLocks noGrp="1"/>
          </p:cNvSpPr>
          <p:nvPr>
            <p:ph type="sldNum" sz="quarter" idx="12"/>
          </p:nvPr>
        </p:nvSpPr>
        <p:spPr/>
        <p:txBody>
          <a:bodyPr/>
          <a:lstStyle/>
          <a:p>
            <a:fld id="{4903BD85-9D3F-4103-89E5-2FC5446601FE}" type="slidenum">
              <a:rPr lang="de-DE" smtClean="0"/>
              <a:pPr/>
              <a:t>29</a:t>
            </a:fld>
            <a:endParaRPr lang="de-DE"/>
          </a:p>
        </p:txBody>
      </p:sp>
      <p:graphicFrame>
        <p:nvGraphicFramePr>
          <p:cNvPr id="7" name="Tabelle 6"/>
          <p:cNvGraphicFramePr>
            <a:graphicFrameLocks noGrp="1"/>
          </p:cNvGraphicFramePr>
          <p:nvPr>
            <p:extLst>
              <p:ext uri="{D42A27DB-BD31-4B8C-83A1-F6EECF244321}">
                <p14:modId xmlns:p14="http://schemas.microsoft.com/office/powerpoint/2010/main" val="106296525"/>
              </p:ext>
            </p:extLst>
          </p:nvPr>
        </p:nvGraphicFramePr>
        <p:xfrm>
          <a:off x="672197" y="3717032"/>
          <a:ext cx="7860243" cy="2147572"/>
        </p:xfrm>
        <a:graphic>
          <a:graphicData uri="http://schemas.openxmlformats.org/drawingml/2006/table">
            <a:tbl>
              <a:tblPr firstRow="1" bandRow="1">
                <a:tableStyleId>{21E4AEA4-8DFA-4A89-87EB-49C32662AFE0}</a:tableStyleId>
              </a:tblPr>
              <a:tblGrid>
                <a:gridCol w="1052711"/>
                <a:gridCol w="1403615"/>
                <a:gridCol w="5403917"/>
              </a:tblGrid>
              <a:tr h="229429">
                <a:tc>
                  <a:txBody>
                    <a:bodyPr/>
                    <a:lstStyle/>
                    <a:p>
                      <a:pPr algn="ctr"/>
                      <a:r>
                        <a:rPr lang="de-DE" dirty="0" smtClean="0"/>
                        <a:t>Profile</a:t>
                      </a:r>
                      <a:endParaRPr lang="de-DE" b="1" dirty="0"/>
                    </a:p>
                  </a:txBody>
                  <a:tcPr anchor="ctr"/>
                </a:tc>
                <a:tc>
                  <a:txBody>
                    <a:bodyPr/>
                    <a:lstStyle/>
                    <a:p>
                      <a:pPr algn="ctr"/>
                      <a:r>
                        <a:rPr lang="de-DE" dirty="0" smtClean="0"/>
                        <a:t>Size (MB)</a:t>
                      </a:r>
                      <a:endParaRPr lang="de-DE" b="1"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dirty="0" err="1" smtClean="0"/>
                        <a:t>libs</a:t>
                      </a:r>
                      <a:endParaRPr lang="de-DE" b="1" dirty="0" smtClean="0"/>
                    </a:p>
                  </a:txBody>
                  <a:tcPr anchor="ctr"/>
                </a:tc>
              </a:tr>
              <a:tr h="44545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dirty="0" smtClean="0"/>
                        <a:t>1</a:t>
                      </a:r>
                      <a:endParaRPr lang="de-DE" b="0" dirty="0" smtClean="0"/>
                    </a:p>
                  </a:txBody>
                  <a:tcPr anchor="ctr"/>
                </a:tc>
                <a:tc>
                  <a:txBody>
                    <a:bodyPr/>
                    <a:lstStyle/>
                    <a:p>
                      <a:pPr algn="ctr"/>
                      <a:r>
                        <a:rPr lang="de-DE" dirty="0" smtClean="0"/>
                        <a:t>&lt; 14</a:t>
                      </a:r>
                      <a:endParaRPr lang="de-DE" b="0"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dirty="0" smtClean="0"/>
                        <a:t>lang, </a:t>
                      </a:r>
                      <a:r>
                        <a:rPr lang="de-DE" dirty="0" err="1" smtClean="0"/>
                        <a:t>util</a:t>
                      </a:r>
                      <a:r>
                        <a:rPr lang="de-DE" dirty="0" smtClean="0"/>
                        <a:t>, (n)</a:t>
                      </a:r>
                      <a:r>
                        <a:rPr lang="de-DE" dirty="0" err="1" smtClean="0"/>
                        <a:t>io</a:t>
                      </a:r>
                      <a:r>
                        <a:rPr lang="de-DE" dirty="0" smtClean="0"/>
                        <a:t>, </a:t>
                      </a:r>
                      <a:r>
                        <a:rPr lang="de-DE" dirty="0" err="1" smtClean="0"/>
                        <a:t>math</a:t>
                      </a:r>
                      <a:r>
                        <a:rPr lang="de-DE" dirty="0" smtClean="0"/>
                        <a:t>, </a:t>
                      </a:r>
                      <a:r>
                        <a:rPr lang="de-DE" dirty="0" err="1" smtClean="0"/>
                        <a:t>text</a:t>
                      </a:r>
                      <a:r>
                        <a:rPr lang="de-DE" dirty="0" smtClean="0"/>
                        <a:t>, time, </a:t>
                      </a:r>
                      <a:r>
                        <a:rPr lang="de-DE" dirty="0" err="1" smtClean="0"/>
                        <a:t>security</a:t>
                      </a:r>
                      <a:r>
                        <a:rPr lang="de-DE" dirty="0" smtClean="0"/>
                        <a:t>-core</a:t>
                      </a:r>
                      <a:endParaRPr lang="de-DE" b="0" dirty="0" smtClean="0"/>
                    </a:p>
                  </a:txBody>
                  <a:tcPr anchor="ctr"/>
                </a:tc>
              </a:tr>
              <a:tr h="44545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dirty="0" smtClean="0"/>
                        <a:t>2</a:t>
                      </a:r>
                      <a:endParaRPr lang="de-DE" b="0" dirty="0" smtClean="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dirty="0" smtClean="0"/>
                        <a:t>~ 18</a:t>
                      </a:r>
                      <a:endParaRPr lang="de-DE" b="0" dirty="0" smtClean="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dirty="0" smtClean="0"/>
                        <a:t>+ </a:t>
                      </a:r>
                      <a:r>
                        <a:rPr lang="de-DE" dirty="0" err="1" smtClean="0"/>
                        <a:t>rmi</a:t>
                      </a:r>
                      <a:r>
                        <a:rPr lang="de-DE" dirty="0" smtClean="0"/>
                        <a:t>, </a:t>
                      </a:r>
                      <a:r>
                        <a:rPr lang="de-DE" dirty="0" err="1" smtClean="0"/>
                        <a:t>xml</a:t>
                      </a:r>
                      <a:r>
                        <a:rPr lang="de-DE" dirty="0" smtClean="0"/>
                        <a:t>, </a:t>
                      </a:r>
                      <a:r>
                        <a:rPr lang="de-DE" dirty="0" err="1" smtClean="0"/>
                        <a:t>sql</a:t>
                      </a:r>
                      <a:endParaRPr lang="de-DE" dirty="0" smtClean="0"/>
                    </a:p>
                  </a:txBody>
                  <a:tcPr anchor="ctr"/>
                </a:tc>
              </a:tr>
              <a:tr h="44545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dirty="0" smtClean="0"/>
                        <a:t>3</a:t>
                      </a:r>
                      <a:endParaRPr lang="de-DE" b="0" dirty="0" smtClean="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dirty="0" smtClean="0"/>
                        <a:t>~ 21</a:t>
                      </a:r>
                      <a:endParaRPr lang="de-DE" b="0" dirty="0" smtClean="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dirty="0" smtClean="0"/>
                        <a:t>+ </a:t>
                      </a:r>
                      <a:r>
                        <a:rPr lang="de-DE" dirty="0" err="1" smtClean="0"/>
                        <a:t>instrumentation</a:t>
                      </a:r>
                      <a:r>
                        <a:rPr lang="de-DE" dirty="0" smtClean="0"/>
                        <a:t>, </a:t>
                      </a:r>
                      <a:r>
                        <a:rPr lang="de-DE" dirty="0" err="1" smtClean="0"/>
                        <a:t>naming</a:t>
                      </a:r>
                      <a:r>
                        <a:rPr lang="de-DE" dirty="0" smtClean="0"/>
                        <a:t>, </a:t>
                      </a:r>
                      <a:r>
                        <a:rPr lang="de-DE" dirty="0" err="1" smtClean="0"/>
                        <a:t>script</a:t>
                      </a:r>
                      <a:r>
                        <a:rPr lang="de-DE" dirty="0" smtClean="0"/>
                        <a:t>, </a:t>
                      </a:r>
                      <a:r>
                        <a:rPr lang="de-DE" dirty="0" err="1" smtClean="0"/>
                        <a:t>xml-dsig</a:t>
                      </a:r>
                      <a:endParaRPr lang="de-DE" b="0" dirty="0" smtClean="0"/>
                    </a:p>
                  </a:txBody>
                  <a:tcPr anchor="ctr"/>
                </a:tc>
              </a:tr>
              <a:tr h="44545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b="0" dirty="0" err="1" smtClean="0"/>
                        <a:t>full</a:t>
                      </a:r>
                      <a:endParaRPr lang="de-DE" b="0" dirty="0" smtClean="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dirty="0" smtClean="0"/>
                        <a:t>45+++</a:t>
                      </a:r>
                      <a:endParaRPr lang="de-DE" b="0" dirty="0" smtClean="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b="0" dirty="0" smtClean="0"/>
                        <a:t> + * (</a:t>
                      </a:r>
                      <a:r>
                        <a:rPr lang="de-DE" b="0" dirty="0" err="1" smtClean="0"/>
                        <a:t>awt</a:t>
                      </a:r>
                      <a:r>
                        <a:rPr lang="de-DE" b="0" dirty="0" smtClean="0"/>
                        <a:t>, swing, </a:t>
                      </a:r>
                      <a:r>
                        <a:rPr lang="de-DE" b="0" dirty="0" err="1" smtClean="0"/>
                        <a:t>javafx</a:t>
                      </a:r>
                      <a:r>
                        <a:rPr lang="de-DE" b="0" dirty="0" smtClean="0"/>
                        <a:t>, …)</a:t>
                      </a:r>
                    </a:p>
                  </a:txBody>
                  <a:tcPr anchor="ctr"/>
                </a:tc>
              </a:tr>
            </a:tbl>
          </a:graphicData>
        </a:graphic>
      </p:graphicFrame>
      <p:sp>
        <p:nvSpPr>
          <p:cNvPr id="8" name="Fußzeilenplatzhalter 4"/>
          <p:cNvSpPr>
            <a:spLocks noGrp="1"/>
          </p:cNvSpPr>
          <p:nvPr>
            <p:ph type="ftr" sz="quarter" idx="11"/>
          </p:nvPr>
        </p:nvSpPr>
        <p:spPr>
          <a:xfrm>
            <a:off x="1895112" y="6429396"/>
            <a:ext cx="6034474" cy="365125"/>
          </a:xfrm>
        </p:spPr>
        <p:txBody>
          <a:bodyPr/>
          <a:lstStyle/>
          <a:p>
            <a:r>
              <a:rPr lang="de-DE" dirty="0" smtClean="0"/>
              <a:t>Neuerungen in Java 8</a:t>
            </a:r>
            <a:endParaRPr lang="de-DE" dirty="0"/>
          </a:p>
        </p:txBody>
      </p:sp>
    </p:spTree>
    <p:extLst>
      <p:ext uri="{BB962C8B-B14F-4D97-AF65-F5344CB8AC3E}">
        <p14:creationId xmlns:p14="http://schemas.microsoft.com/office/powerpoint/2010/main" val="2366095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nhaltsplatzhalter 5"/>
          <p:cNvSpPr>
            <a:spLocks noGrp="1"/>
          </p:cNvSpPr>
          <p:nvPr>
            <p:ph idx="1"/>
          </p:nvPr>
        </p:nvSpPr>
        <p:spPr/>
        <p:txBody>
          <a:bodyPr/>
          <a:lstStyle/>
          <a:p>
            <a:pPr>
              <a:buNone/>
            </a:pPr>
            <a:endParaRPr lang="de-DE" sz="6600" b="1" dirty="0" smtClean="0"/>
          </a:p>
          <a:p>
            <a:pPr>
              <a:buNone/>
            </a:pPr>
            <a:endParaRPr lang="de-DE" sz="6600" b="1" dirty="0"/>
          </a:p>
          <a:p>
            <a:pPr>
              <a:buNone/>
            </a:pPr>
            <a:endParaRPr lang="de-DE" sz="6600" b="1" dirty="0" smtClean="0"/>
          </a:p>
          <a:p>
            <a:pPr>
              <a:buNone/>
            </a:pPr>
            <a:endParaRPr lang="de-DE" sz="6600" b="1" dirty="0" smtClean="0"/>
          </a:p>
          <a:p>
            <a:pPr>
              <a:buNone/>
            </a:pPr>
            <a:endParaRPr lang="de-DE" sz="6600" b="1" dirty="0"/>
          </a:p>
          <a:p>
            <a:pPr>
              <a:buNone/>
            </a:pPr>
            <a:endParaRPr lang="de-DE" sz="6600" b="1" dirty="0" smtClean="0"/>
          </a:p>
          <a:p>
            <a:pPr>
              <a:buNone/>
            </a:pPr>
            <a:r>
              <a:rPr lang="de-DE" sz="6600" b="1" dirty="0" smtClean="0"/>
              <a:t>Java 8</a:t>
            </a:r>
            <a:r>
              <a:rPr lang="de-DE" sz="6600" b="1" dirty="0"/>
              <a:t> </a:t>
            </a:r>
            <a:r>
              <a:rPr lang="de-DE" sz="6600" b="1" dirty="0" smtClean="0"/>
              <a:t>- Die Sprache</a:t>
            </a:r>
            <a:endParaRPr lang="de-DE" sz="6600" dirty="0"/>
          </a:p>
        </p:txBody>
      </p:sp>
      <p:sp>
        <p:nvSpPr>
          <p:cNvPr id="4" name="Datumsplatzhalter 3"/>
          <p:cNvSpPr>
            <a:spLocks noGrp="1"/>
          </p:cNvSpPr>
          <p:nvPr>
            <p:ph type="dt" sz="half" idx="10"/>
          </p:nvPr>
        </p:nvSpPr>
        <p:spPr/>
        <p:txBody>
          <a:bodyPr/>
          <a:lstStyle/>
          <a:p>
            <a:fld id="{73EC2082-F74B-4AB3-8131-EFAAE334497D}" type="datetime1">
              <a:rPr lang="de-DE" smtClean="0"/>
              <a:t>03.11.2014</a:t>
            </a:fld>
            <a:endParaRPr lang="de-DE"/>
          </a:p>
        </p:txBody>
      </p:sp>
      <p:sp>
        <p:nvSpPr>
          <p:cNvPr id="7" name="Foliennummernplatzhalter 6"/>
          <p:cNvSpPr>
            <a:spLocks noGrp="1"/>
          </p:cNvSpPr>
          <p:nvPr>
            <p:ph type="sldNum" sz="quarter" idx="12"/>
          </p:nvPr>
        </p:nvSpPr>
        <p:spPr/>
        <p:txBody>
          <a:bodyPr/>
          <a:lstStyle/>
          <a:p>
            <a:fld id="{4903BD85-9D3F-4103-89E5-2FC5446601FE}" type="slidenum">
              <a:rPr lang="de-DE" smtClean="0"/>
              <a:pPr/>
              <a:t>3</a:t>
            </a:fld>
            <a:endParaRPr lang="de-DE"/>
          </a:p>
        </p:txBody>
      </p:sp>
      <p:sp>
        <p:nvSpPr>
          <p:cNvPr id="9" name="Fußzeilenplatzhalter 4"/>
          <p:cNvSpPr>
            <a:spLocks noGrp="1"/>
          </p:cNvSpPr>
          <p:nvPr>
            <p:ph type="ftr" sz="quarter" idx="11"/>
          </p:nvPr>
        </p:nvSpPr>
        <p:spPr>
          <a:xfrm>
            <a:off x="1895112" y="6429396"/>
            <a:ext cx="6034474" cy="365125"/>
          </a:xfrm>
        </p:spPr>
        <p:txBody>
          <a:bodyPr/>
          <a:lstStyle/>
          <a:p>
            <a:r>
              <a:rPr lang="de-DE" dirty="0" smtClean="0"/>
              <a:t>Neuerungen in Java 8</a:t>
            </a:r>
            <a:endParaRPr lang="de-DE" dirty="0"/>
          </a:p>
        </p:txBody>
      </p:sp>
    </p:spTree>
    <p:extLst>
      <p:ext uri="{BB962C8B-B14F-4D97-AF65-F5344CB8AC3E}">
        <p14:creationId xmlns:p14="http://schemas.microsoft.com/office/powerpoint/2010/main" val="286979519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marL="0" indent="0">
              <a:buNone/>
            </a:pPr>
            <a:endParaRPr lang="de-DE" dirty="0" smtClean="0"/>
          </a:p>
          <a:p>
            <a:pPr marL="0" indent="0">
              <a:buNone/>
            </a:pPr>
            <a:r>
              <a:rPr lang="de-DE" sz="6600" b="1" dirty="0" smtClean="0"/>
              <a:t>Ein Blick unter </a:t>
            </a:r>
          </a:p>
          <a:p>
            <a:pPr marL="0" indent="0">
              <a:buNone/>
            </a:pPr>
            <a:endParaRPr lang="de-DE" sz="6600" b="1" dirty="0"/>
          </a:p>
          <a:p>
            <a:pPr marL="0" indent="0">
              <a:buNone/>
            </a:pPr>
            <a:endParaRPr lang="de-DE" sz="6600" b="1" dirty="0" smtClean="0"/>
          </a:p>
          <a:p>
            <a:pPr marL="0" indent="0">
              <a:buNone/>
            </a:pPr>
            <a:r>
              <a:rPr lang="de-DE" sz="6600" b="1" dirty="0" smtClean="0"/>
              <a:t>unter die Haube</a:t>
            </a:r>
            <a:endParaRPr lang="de-DE" sz="6600" dirty="0"/>
          </a:p>
        </p:txBody>
      </p:sp>
      <p:sp>
        <p:nvSpPr>
          <p:cNvPr id="4" name="Datumsplatzhalter 3"/>
          <p:cNvSpPr>
            <a:spLocks noGrp="1"/>
          </p:cNvSpPr>
          <p:nvPr>
            <p:ph type="dt" sz="half" idx="10"/>
          </p:nvPr>
        </p:nvSpPr>
        <p:spPr/>
        <p:txBody>
          <a:bodyPr/>
          <a:lstStyle/>
          <a:p>
            <a:fld id="{4F396647-2477-4814-8B64-75529ACA0C36}" type="datetime1">
              <a:rPr lang="de-DE" smtClean="0"/>
              <a:t>03.11.2014</a:t>
            </a:fld>
            <a:endParaRPr lang="de-DE"/>
          </a:p>
        </p:txBody>
      </p:sp>
      <p:sp>
        <p:nvSpPr>
          <p:cNvPr id="6" name="Foliennummernplatzhalter 5"/>
          <p:cNvSpPr>
            <a:spLocks noGrp="1"/>
          </p:cNvSpPr>
          <p:nvPr>
            <p:ph type="sldNum" sz="quarter" idx="12"/>
          </p:nvPr>
        </p:nvSpPr>
        <p:spPr/>
        <p:txBody>
          <a:bodyPr/>
          <a:lstStyle/>
          <a:p>
            <a:fld id="{4903BD85-9D3F-4103-89E5-2FC5446601FE}" type="slidenum">
              <a:rPr lang="de-DE" smtClean="0"/>
              <a:pPr/>
              <a:t>30</a:t>
            </a:fld>
            <a:endParaRPr lang="de-DE"/>
          </a:p>
        </p:txBody>
      </p:sp>
      <p:sp>
        <p:nvSpPr>
          <p:cNvPr id="7" name="Fußzeilenplatzhalter 4"/>
          <p:cNvSpPr>
            <a:spLocks noGrp="1"/>
          </p:cNvSpPr>
          <p:nvPr>
            <p:ph type="ftr" sz="quarter" idx="11"/>
          </p:nvPr>
        </p:nvSpPr>
        <p:spPr>
          <a:xfrm>
            <a:off x="1895112" y="6429396"/>
            <a:ext cx="6034474" cy="365125"/>
          </a:xfrm>
        </p:spPr>
        <p:txBody>
          <a:bodyPr/>
          <a:lstStyle/>
          <a:p>
            <a:r>
              <a:rPr lang="de-DE" dirty="0" smtClean="0"/>
              <a:t>Neuerungen in Java 8</a:t>
            </a:r>
            <a:endParaRPr lang="de-DE" dirty="0"/>
          </a:p>
        </p:txBody>
      </p:sp>
    </p:spTree>
    <p:extLst>
      <p:ext uri="{BB962C8B-B14F-4D97-AF65-F5344CB8AC3E}">
        <p14:creationId xmlns:p14="http://schemas.microsoft.com/office/powerpoint/2010/main" val="317698827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a:buNone/>
            </a:pPr>
            <a:r>
              <a:rPr lang="de-DE" b="1" dirty="0" smtClean="0"/>
              <a:t>Lambdas sind keine inneren Klassen!</a:t>
            </a:r>
            <a:endParaRPr lang="de-DE" dirty="0" smtClean="0">
              <a:latin typeface="Courier" panose="02060409020205020404" pitchFamily="49" charset="0"/>
              <a:cs typeface="Courier New" panose="02070309020205020404" pitchFamily="49" charset="0"/>
            </a:endParaRPr>
          </a:p>
          <a:p>
            <a:pPr marL="0" indent="0">
              <a:buNone/>
            </a:pPr>
            <a:r>
              <a:rPr lang="de-DE" dirty="0" err="1" smtClean="0">
                <a:latin typeface="Courier New" pitchFamily="49" charset="0"/>
                <a:cs typeface="Courier New" pitchFamily="49" charset="0"/>
              </a:rPr>
              <a:t>class</a:t>
            </a:r>
            <a:r>
              <a:rPr lang="de-DE" dirty="0" smtClean="0">
                <a:latin typeface="Courier New" pitchFamily="49" charset="0"/>
                <a:cs typeface="Courier New" pitchFamily="49" charset="0"/>
              </a:rPr>
              <a:t> </a:t>
            </a:r>
            <a:r>
              <a:rPr lang="de-DE" dirty="0" err="1" smtClean="0">
                <a:latin typeface="Courier New" pitchFamily="49" charset="0"/>
                <a:cs typeface="Courier New" pitchFamily="49" charset="0"/>
              </a:rPr>
              <a:t>Hello</a:t>
            </a:r>
            <a:r>
              <a:rPr lang="de-DE" dirty="0" smtClean="0">
                <a:latin typeface="Courier New" pitchFamily="49" charset="0"/>
                <a:cs typeface="Courier New" pitchFamily="49" charset="0"/>
              </a:rPr>
              <a:t> {</a:t>
            </a:r>
          </a:p>
          <a:p>
            <a:pPr marL="0" indent="0">
              <a:buNone/>
            </a:pPr>
            <a:r>
              <a:rPr lang="de-DE" dirty="0" smtClean="0">
                <a:latin typeface="Courier New" pitchFamily="49" charset="0"/>
                <a:cs typeface="Courier New" pitchFamily="49" charset="0"/>
              </a:rPr>
              <a:t>  </a:t>
            </a:r>
            <a:r>
              <a:rPr lang="de-DE" dirty="0" err="1" smtClean="0">
                <a:latin typeface="Courier New" pitchFamily="49" charset="0"/>
                <a:cs typeface="Courier New" pitchFamily="49" charset="0"/>
              </a:rPr>
              <a:t>public</a:t>
            </a:r>
            <a:r>
              <a:rPr lang="de-DE" dirty="0" smtClean="0">
                <a:latin typeface="Courier New" pitchFamily="49" charset="0"/>
                <a:cs typeface="Courier New" pitchFamily="49" charset="0"/>
              </a:rPr>
              <a:t> </a:t>
            </a:r>
            <a:r>
              <a:rPr lang="de-DE" dirty="0">
                <a:latin typeface="Courier New" pitchFamily="49" charset="0"/>
                <a:cs typeface="Courier New" pitchFamily="49" charset="0"/>
              </a:rPr>
              <a:t>String </a:t>
            </a:r>
            <a:r>
              <a:rPr lang="de-DE" dirty="0" err="1">
                <a:latin typeface="Courier New" pitchFamily="49" charset="0"/>
                <a:cs typeface="Courier New" pitchFamily="49" charset="0"/>
              </a:rPr>
              <a:t>toString</a:t>
            </a:r>
            <a:r>
              <a:rPr lang="de-DE" dirty="0">
                <a:latin typeface="Courier New" pitchFamily="49" charset="0"/>
                <a:cs typeface="Courier New" pitchFamily="49" charset="0"/>
              </a:rPr>
              <a:t>() </a:t>
            </a:r>
            <a:r>
              <a:rPr lang="de-DE" dirty="0" smtClean="0">
                <a:latin typeface="Courier New" pitchFamily="49" charset="0"/>
                <a:cs typeface="Courier New" pitchFamily="49" charset="0"/>
              </a:rPr>
              <a:t>{ </a:t>
            </a:r>
            <a:r>
              <a:rPr lang="de-DE" dirty="0" err="1" smtClean="0">
                <a:latin typeface="Courier New" pitchFamily="49" charset="0"/>
                <a:cs typeface="Courier New" pitchFamily="49" charset="0"/>
              </a:rPr>
              <a:t>return</a:t>
            </a:r>
            <a:r>
              <a:rPr lang="de-DE" dirty="0" smtClean="0">
                <a:latin typeface="Courier New" pitchFamily="49" charset="0"/>
                <a:cs typeface="Courier New" pitchFamily="49" charset="0"/>
              </a:rPr>
              <a:t> </a:t>
            </a:r>
            <a:r>
              <a:rPr lang="de-DE" dirty="0">
                <a:latin typeface="Courier New" pitchFamily="49" charset="0"/>
                <a:cs typeface="Courier New" pitchFamily="49" charset="0"/>
              </a:rPr>
              <a:t>"</a:t>
            </a:r>
            <a:r>
              <a:rPr lang="de-DE" dirty="0" err="1">
                <a:latin typeface="Courier New" pitchFamily="49" charset="0"/>
                <a:cs typeface="Courier New" pitchFamily="49" charset="0"/>
              </a:rPr>
              <a:t>Hello</a:t>
            </a:r>
            <a:r>
              <a:rPr lang="de-DE" dirty="0">
                <a:latin typeface="Courier New" pitchFamily="49" charset="0"/>
                <a:cs typeface="Courier New" pitchFamily="49" charset="0"/>
              </a:rPr>
              <a:t>, </a:t>
            </a:r>
            <a:r>
              <a:rPr lang="de-DE" dirty="0" err="1">
                <a:latin typeface="Courier New" pitchFamily="49" charset="0"/>
                <a:cs typeface="Courier New" pitchFamily="49" charset="0"/>
              </a:rPr>
              <a:t>world</a:t>
            </a:r>
            <a:r>
              <a:rPr lang="de-DE" dirty="0" smtClean="0">
                <a:latin typeface="Courier New" pitchFamily="49" charset="0"/>
                <a:cs typeface="Courier New" pitchFamily="49" charset="0"/>
              </a:rPr>
              <a:t>!"; }</a:t>
            </a:r>
          </a:p>
          <a:p>
            <a:pPr marL="0" indent="0">
              <a:buNone/>
            </a:pPr>
            <a:endParaRPr lang="de-DE" dirty="0" smtClean="0">
              <a:latin typeface="Courier New" pitchFamily="49" charset="0"/>
              <a:cs typeface="Courier New" pitchFamily="49" charset="0"/>
            </a:endParaRPr>
          </a:p>
          <a:p>
            <a:pPr marL="0" indent="0">
              <a:buNone/>
            </a:pPr>
            <a:r>
              <a:rPr lang="de-DE" dirty="0" smtClean="0">
                <a:latin typeface="Courier New" pitchFamily="49" charset="0"/>
                <a:cs typeface="Courier New" pitchFamily="49" charset="0"/>
              </a:rPr>
              <a:t>  </a:t>
            </a:r>
            <a:r>
              <a:rPr lang="de-DE" dirty="0" err="1" smtClean="0">
                <a:latin typeface="Courier New" pitchFamily="49" charset="0"/>
                <a:cs typeface="Courier New" pitchFamily="49" charset="0"/>
              </a:rPr>
              <a:t>Runnable</a:t>
            </a:r>
            <a:r>
              <a:rPr lang="de-DE" dirty="0" smtClean="0">
                <a:latin typeface="Courier New" pitchFamily="49" charset="0"/>
                <a:cs typeface="Courier New" pitchFamily="49" charset="0"/>
              </a:rPr>
              <a:t> r </a:t>
            </a:r>
            <a:r>
              <a:rPr lang="de-DE" dirty="0">
                <a:latin typeface="Courier New" pitchFamily="49" charset="0"/>
                <a:cs typeface="Courier New" pitchFamily="49" charset="0"/>
              </a:rPr>
              <a:t>= () -&gt; </a:t>
            </a:r>
            <a:r>
              <a:rPr lang="de-DE" dirty="0" err="1">
                <a:latin typeface="Courier New" pitchFamily="49" charset="0"/>
                <a:cs typeface="Courier New" pitchFamily="49" charset="0"/>
              </a:rPr>
              <a:t>System.out.println</a:t>
            </a:r>
            <a:r>
              <a:rPr lang="de-DE" dirty="0">
                <a:latin typeface="Courier New" pitchFamily="49" charset="0"/>
                <a:cs typeface="Courier New" pitchFamily="49" charset="0"/>
              </a:rPr>
              <a:t>(</a:t>
            </a:r>
            <a:r>
              <a:rPr lang="de-DE" b="1" dirty="0" err="1">
                <a:latin typeface="Courier New" pitchFamily="49" charset="0"/>
                <a:cs typeface="Courier New" pitchFamily="49" charset="0"/>
              </a:rPr>
              <a:t>this</a:t>
            </a:r>
            <a:r>
              <a:rPr lang="de-DE" dirty="0" smtClean="0">
                <a:latin typeface="Courier New" pitchFamily="49" charset="0"/>
                <a:cs typeface="Courier New" pitchFamily="49" charset="0"/>
              </a:rPr>
              <a:t>);</a:t>
            </a:r>
          </a:p>
          <a:p>
            <a:pPr marL="0" indent="0">
              <a:buNone/>
            </a:pPr>
            <a:r>
              <a:rPr lang="de-DE" dirty="0" smtClean="0">
                <a:latin typeface="Courier New" pitchFamily="49" charset="0"/>
                <a:cs typeface="Courier New" pitchFamily="49" charset="0"/>
              </a:rPr>
              <a:t>}</a:t>
            </a:r>
            <a:endParaRPr lang="de-DE" dirty="0">
              <a:latin typeface="Courier New" pitchFamily="49" charset="0"/>
              <a:cs typeface="Courier New" pitchFamily="49" charset="0"/>
            </a:endParaRPr>
          </a:p>
          <a:p>
            <a:pPr marL="0" indent="0">
              <a:buNone/>
            </a:pPr>
            <a:r>
              <a:rPr lang="en-US" dirty="0">
                <a:latin typeface="Courier New" pitchFamily="49" charset="0"/>
                <a:cs typeface="Courier New" pitchFamily="49" charset="0"/>
              </a:rPr>
              <a:t>new Hello().</a:t>
            </a:r>
            <a:r>
              <a:rPr lang="en-US" dirty="0" err="1" smtClean="0">
                <a:latin typeface="Courier New" pitchFamily="49" charset="0"/>
                <a:cs typeface="Courier New" pitchFamily="49" charset="0"/>
              </a:rPr>
              <a:t>r.run</a:t>
            </a:r>
            <a:r>
              <a:rPr lang="en-US" dirty="0" smtClean="0">
                <a:latin typeface="Courier New" pitchFamily="49" charset="0"/>
                <a:cs typeface="Courier New" pitchFamily="49" charset="0"/>
              </a:rPr>
              <a:t>();</a:t>
            </a:r>
            <a:endParaRPr lang="en-US" i="1" dirty="0">
              <a:latin typeface="Courier New" pitchFamily="49" charset="0"/>
              <a:cs typeface="Courier New" pitchFamily="49" charset="0"/>
            </a:endParaRPr>
          </a:p>
          <a:p>
            <a:pPr marL="0" indent="0">
              <a:buNone/>
            </a:pPr>
            <a:endParaRPr lang="en-US" dirty="0" smtClean="0">
              <a:latin typeface="Courier New" pitchFamily="49" charset="0"/>
              <a:cs typeface="Courier New" pitchFamily="49" charset="0"/>
            </a:endParaRPr>
          </a:p>
          <a:p>
            <a:pPr marL="0" indent="0">
              <a:buNone/>
            </a:pPr>
            <a:r>
              <a:rPr lang="en-US" b="1" dirty="0" err="1" smtClean="0">
                <a:latin typeface="Courier New" pitchFamily="49" charset="0"/>
                <a:cs typeface="Courier New" pitchFamily="49" charset="0"/>
              </a:rPr>
              <a:t>Ausgabe</a:t>
            </a:r>
            <a:r>
              <a:rPr lang="en-US" b="1" dirty="0" smtClean="0">
                <a:latin typeface="Courier New" pitchFamily="49" charset="0"/>
                <a:cs typeface="Courier New" pitchFamily="49" charset="0"/>
              </a:rPr>
              <a:t>:</a:t>
            </a:r>
            <a:r>
              <a:rPr lang="en-US" dirty="0" smtClean="0">
                <a:latin typeface="Courier New" pitchFamily="49" charset="0"/>
                <a:cs typeface="Courier New" pitchFamily="49" charset="0"/>
              </a:rPr>
              <a:t>		"Hello, World!"</a:t>
            </a:r>
          </a:p>
          <a:p>
            <a:pPr marL="0" indent="0">
              <a:buNone/>
            </a:pPr>
            <a:r>
              <a:rPr lang="en-US" b="1" dirty="0" err="1" smtClean="0">
                <a:latin typeface="Courier New" pitchFamily="49" charset="0"/>
                <a:cs typeface="Courier New" pitchFamily="49" charset="0"/>
              </a:rPr>
              <a:t>Bei</a:t>
            </a:r>
            <a:r>
              <a:rPr lang="en-US" b="1" dirty="0" smtClean="0">
                <a:latin typeface="Courier New" pitchFamily="49" charset="0"/>
                <a:cs typeface="Courier New" pitchFamily="49" charset="0"/>
              </a:rPr>
              <a:t> </a:t>
            </a:r>
            <a:r>
              <a:rPr lang="en-US" b="1" dirty="0" err="1" smtClean="0">
                <a:latin typeface="Courier New" pitchFamily="49" charset="0"/>
                <a:cs typeface="Courier New" pitchFamily="49" charset="0"/>
              </a:rPr>
              <a:t>innerer</a:t>
            </a:r>
            <a:r>
              <a:rPr lang="en-US" b="1" dirty="0" smtClean="0">
                <a:latin typeface="Courier New" pitchFamily="49" charset="0"/>
                <a:cs typeface="Courier New" pitchFamily="49" charset="0"/>
              </a:rPr>
              <a:t> </a:t>
            </a:r>
            <a:r>
              <a:rPr lang="en-US" b="1" dirty="0" err="1" smtClean="0">
                <a:latin typeface="Courier New" pitchFamily="49" charset="0"/>
                <a:cs typeface="Courier New" pitchFamily="49" charset="0"/>
              </a:rPr>
              <a:t>Klasse</a:t>
            </a:r>
            <a:r>
              <a:rPr lang="en-US" b="1" dirty="0" smtClean="0">
                <a:latin typeface="Courier New" pitchFamily="49" charset="0"/>
                <a:cs typeface="Courier New" pitchFamily="49" charset="0"/>
              </a:rPr>
              <a:t>:</a:t>
            </a:r>
            <a:r>
              <a:rPr lang="en-US" b="1" dirty="0">
                <a:latin typeface="Courier New" pitchFamily="49" charset="0"/>
                <a:cs typeface="Courier New" pitchFamily="49" charset="0"/>
              </a:rPr>
              <a:t>	</a:t>
            </a:r>
            <a:r>
              <a:rPr lang="en-US" dirty="0" smtClean="0">
                <a:latin typeface="Courier New" pitchFamily="49" charset="0"/>
                <a:cs typeface="Courier New" pitchFamily="49" charset="0"/>
              </a:rPr>
              <a:t>"Hello$Runnable$1@42"</a:t>
            </a:r>
            <a:endParaRPr lang="de-DE" dirty="0">
              <a:latin typeface="Courier New" pitchFamily="49" charset="0"/>
              <a:cs typeface="Courier New" pitchFamily="49" charset="0"/>
            </a:endParaRPr>
          </a:p>
        </p:txBody>
      </p:sp>
      <p:sp>
        <p:nvSpPr>
          <p:cNvPr id="4" name="Datumsplatzhalter 3"/>
          <p:cNvSpPr>
            <a:spLocks noGrp="1"/>
          </p:cNvSpPr>
          <p:nvPr>
            <p:ph type="dt" sz="half" idx="10"/>
          </p:nvPr>
        </p:nvSpPr>
        <p:spPr/>
        <p:txBody>
          <a:bodyPr/>
          <a:lstStyle/>
          <a:p>
            <a:fld id="{4F396647-2477-4814-8B64-75529ACA0C36}" type="datetime1">
              <a:rPr lang="de-DE" smtClean="0"/>
              <a:t>03.11.2014</a:t>
            </a:fld>
            <a:endParaRPr lang="de-DE"/>
          </a:p>
        </p:txBody>
      </p:sp>
      <p:sp>
        <p:nvSpPr>
          <p:cNvPr id="6" name="Foliennummernplatzhalter 5"/>
          <p:cNvSpPr>
            <a:spLocks noGrp="1"/>
          </p:cNvSpPr>
          <p:nvPr>
            <p:ph type="sldNum" sz="quarter" idx="12"/>
          </p:nvPr>
        </p:nvSpPr>
        <p:spPr/>
        <p:txBody>
          <a:bodyPr/>
          <a:lstStyle/>
          <a:p>
            <a:fld id="{4903BD85-9D3F-4103-89E5-2FC5446601FE}" type="slidenum">
              <a:rPr lang="de-DE" smtClean="0"/>
              <a:pPr/>
              <a:t>31</a:t>
            </a:fld>
            <a:endParaRPr lang="de-DE"/>
          </a:p>
        </p:txBody>
      </p:sp>
      <p:sp>
        <p:nvSpPr>
          <p:cNvPr id="7" name="Fußzeilenplatzhalter 4"/>
          <p:cNvSpPr>
            <a:spLocks noGrp="1"/>
          </p:cNvSpPr>
          <p:nvPr>
            <p:ph type="ftr" sz="quarter" idx="11"/>
          </p:nvPr>
        </p:nvSpPr>
        <p:spPr>
          <a:xfrm>
            <a:off x="1895112" y="6429396"/>
            <a:ext cx="6034474" cy="365125"/>
          </a:xfrm>
        </p:spPr>
        <p:txBody>
          <a:bodyPr/>
          <a:lstStyle/>
          <a:p>
            <a:r>
              <a:rPr lang="de-DE" dirty="0" smtClean="0"/>
              <a:t>Neuerungen in Java 8</a:t>
            </a:r>
            <a:endParaRPr lang="de-DE" dirty="0"/>
          </a:p>
        </p:txBody>
      </p:sp>
    </p:spTree>
    <p:extLst>
      <p:ext uri="{BB962C8B-B14F-4D97-AF65-F5344CB8AC3E}">
        <p14:creationId xmlns:p14="http://schemas.microsoft.com/office/powerpoint/2010/main" val="1538009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marL="0" indent="0">
              <a:buNone/>
            </a:pPr>
            <a:r>
              <a:rPr lang="de-DE" b="1" dirty="0" smtClean="0"/>
              <a:t>Lambdas in kompilierter Form</a:t>
            </a:r>
            <a:endParaRPr lang="de-DE" b="1" dirty="0"/>
          </a:p>
          <a:p>
            <a:pPr marL="0" indent="0">
              <a:buNone/>
            </a:pPr>
            <a:r>
              <a:rPr lang="de-DE" dirty="0" err="1" smtClean="0">
                <a:latin typeface="Courier New" pitchFamily="49" charset="0"/>
                <a:cs typeface="Courier New" pitchFamily="49" charset="0"/>
              </a:rPr>
              <a:t>class</a:t>
            </a:r>
            <a:r>
              <a:rPr lang="de-DE" dirty="0" smtClean="0">
                <a:latin typeface="Courier New" pitchFamily="49" charset="0"/>
                <a:cs typeface="Courier New" pitchFamily="49" charset="0"/>
              </a:rPr>
              <a:t> </a:t>
            </a:r>
            <a:r>
              <a:rPr lang="de-DE" dirty="0" err="1">
                <a:latin typeface="Courier New" pitchFamily="49" charset="0"/>
                <a:cs typeface="Courier New" pitchFamily="49" charset="0"/>
              </a:rPr>
              <a:t>Hello</a:t>
            </a:r>
            <a:r>
              <a:rPr lang="de-DE" dirty="0">
                <a:latin typeface="Courier New" pitchFamily="49" charset="0"/>
                <a:cs typeface="Courier New" pitchFamily="49" charset="0"/>
              </a:rPr>
              <a:t> </a:t>
            </a:r>
            <a:r>
              <a:rPr lang="de-DE" dirty="0" smtClean="0">
                <a:latin typeface="Courier New" pitchFamily="49" charset="0"/>
                <a:cs typeface="Courier New" pitchFamily="49" charset="0"/>
              </a:rPr>
              <a:t>{</a:t>
            </a:r>
          </a:p>
          <a:p>
            <a:pPr marL="0" indent="0">
              <a:buNone/>
            </a:pPr>
            <a:r>
              <a:rPr lang="de-DE" dirty="0" smtClean="0">
                <a:latin typeface="Courier New" pitchFamily="49" charset="0"/>
                <a:cs typeface="Courier New" pitchFamily="49" charset="0"/>
              </a:rPr>
              <a:t>  </a:t>
            </a:r>
            <a:r>
              <a:rPr lang="de-DE" dirty="0" err="1" smtClean="0">
                <a:latin typeface="Courier New" pitchFamily="49" charset="0"/>
                <a:cs typeface="Courier New" pitchFamily="49" charset="0"/>
              </a:rPr>
              <a:t>public</a:t>
            </a:r>
            <a:r>
              <a:rPr lang="de-DE" dirty="0" smtClean="0">
                <a:latin typeface="Courier New" pitchFamily="49" charset="0"/>
                <a:cs typeface="Courier New" pitchFamily="49" charset="0"/>
              </a:rPr>
              <a:t> </a:t>
            </a:r>
            <a:r>
              <a:rPr lang="de-DE" dirty="0">
                <a:latin typeface="Courier New" pitchFamily="49" charset="0"/>
                <a:cs typeface="Courier New" pitchFamily="49" charset="0"/>
              </a:rPr>
              <a:t>String </a:t>
            </a:r>
            <a:r>
              <a:rPr lang="de-DE" dirty="0" err="1">
                <a:latin typeface="Courier New" pitchFamily="49" charset="0"/>
                <a:cs typeface="Courier New" pitchFamily="49" charset="0"/>
              </a:rPr>
              <a:t>toString</a:t>
            </a:r>
            <a:r>
              <a:rPr lang="de-DE" dirty="0">
                <a:latin typeface="Courier New" pitchFamily="49" charset="0"/>
                <a:cs typeface="Courier New" pitchFamily="49" charset="0"/>
              </a:rPr>
              <a:t>() { </a:t>
            </a:r>
            <a:r>
              <a:rPr lang="de-DE" dirty="0" err="1">
                <a:latin typeface="Courier New" pitchFamily="49" charset="0"/>
                <a:cs typeface="Courier New" pitchFamily="49" charset="0"/>
              </a:rPr>
              <a:t>return</a:t>
            </a:r>
            <a:r>
              <a:rPr lang="de-DE" dirty="0">
                <a:latin typeface="Courier New" pitchFamily="49" charset="0"/>
                <a:cs typeface="Courier New" pitchFamily="49" charset="0"/>
              </a:rPr>
              <a:t> "</a:t>
            </a:r>
            <a:r>
              <a:rPr lang="de-DE" dirty="0" err="1">
                <a:latin typeface="Courier New" pitchFamily="49" charset="0"/>
                <a:cs typeface="Courier New" pitchFamily="49" charset="0"/>
              </a:rPr>
              <a:t>Hello</a:t>
            </a:r>
            <a:r>
              <a:rPr lang="de-DE" dirty="0">
                <a:latin typeface="Courier New" pitchFamily="49" charset="0"/>
                <a:cs typeface="Courier New" pitchFamily="49" charset="0"/>
              </a:rPr>
              <a:t>, </a:t>
            </a:r>
            <a:r>
              <a:rPr lang="de-DE" dirty="0" err="1">
                <a:latin typeface="Courier New" pitchFamily="49" charset="0"/>
                <a:cs typeface="Courier New" pitchFamily="49" charset="0"/>
              </a:rPr>
              <a:t>world</a:t>
            </a:r>
            <a:r>
              <a:rPr lang="de-DE" dirty="0">
                <a:latin typeface="Courier New" pitchFamily="49" charset="0"/>
                <a:cs typeface="Courier New" pitchFamily="49" charset="0"/>
              </a:rPr>
              <a:t>!"; }</a:t>
            </a:r>
          </a:p>
          <a:p>
            <a:pPr marL="0" indent="0">
              <a:buNone/>
            </a:pPr>
            <a:r>
              <a:rPr lang="de-DE" dirty="0" smtClean="0">
                <a:latin typeface="Courier New" pitchFamily="49" charset="0"/>
                <a:cs typeface="Courier New" pitchFamily="49" charset="0"/>
              </a:rPr>
              <a:t>  </a:t>
            </a:r>
          </a:p>
          <a:p>
            <a:pPr marL="0" indent="0">
              <a:buNone/>
            </a:pPr>
            <a:r>
              <a:rPr lang="de-DE" dirty="0">
                <a:latin typeface="Courier New" pitchFamily="49" charset="0"/>
                <a:cs typeface="Courier New" pitchFamily="49" charset="0"/>
              </a:rPr>
              <a:t> </a:t>
            </a:r>
            <a:r>
              <a:rPr lang="de-DE" dirty="0" smtClean="0">
                <a:latin typeface="Courier New" pitchFamily="49" charset="0"/>
                <a:cs typeface="Courier New" pitchFamily="49" charset="0"/>
              </a:rPr>
              <a:t> </a:t>
            </a:r>
            <a:r>
              <a:rPr lang="de-DE" dirty="0" err="1" smtClean="0">
                <a:latin typeface="Courier New" pitchFamily="49" charset="0"/>
                <a:cs typeface="Courier New" pitchFamily="49" charset="0"/>
              </a:rPr>
              <a:t>Runnable</a:t>
            </a:r>
            <a:r>
              <a:rPr lang="de-DE" dirty="0" smtClean="0">
                <a:latin typeface="Courier New" pitchFamily="49" charset="0"/>
                <a:cs typeface="Courier New" pitchFamily="49" charset="0"/>
              </a:rPr>
              <a:t> </a:t>
            </a:r>
            <a:r>
              <a:rPr lang="de-DE" dirty="0">
                <a:latin typeface="Courier New" pitchFamily="49" charset="0"/>
                <a:cs typeface="Courier New" pitchFamily="49" charset="0"/>
              </a:rPr>
              <a:t>r = </a:t>
            </a:r>
            <a:r>
              <a:rPr lang="de-DE" b="1" dirty="0" smtClean="0">
                <a:latin typeface="Courier New" panose="02070309020205020404" pitchFamily="49" charset="0"/>
                <a:cs typeface="Courier New" panose="02070309020205020404" pitchFamily="49" charset="0"/>
              </a:rPr>
              <a:t>[</a:t>
            </a:r>
            <a:r>
              <a:rPr lang="de-DE" b="1" dirty="0" err="1" smtClean="0">
                <a:latin typeface="Courier New" panose="02070309020205020404" pitchFamily="49" charset="0"/>
                <a:cs typeface="Courier New" panose="02070309020205020404" pitchFamily="49" charset="0"/>
              </a:rPr>
              <a:t>invokeDynamic</a:t>
            </a:r>
            <a:r>
              <a:rPr lang="de-DE" b="1" dirty="0" smtClean="0">
                <a:latin typeface="Courier New" panose="02070309020205020404" pitchFamily="49" charset="0"/>
                <a:cs typeface="Courier New" panose="02070309020205020404" pitchFamily="49" charset="0"/>
              </a:rPr>
              <a:t>: </a:t>
            </a:r>
            <a:r>
              <a:rPr lang="de-DE" b="1" dirty="0" err="1" smtClean="0">
                <a:latin typeface="Courier New" panose="02070309020205020404" pitchFamily="49" charset="0"/>
                <a:cs typeface="Courier New" panose="02070309020205020404" pitchFamily="49" charset="0"/>
              </a:rPr>
              <a:t>use</a:t>
            </a:r>
            <a:r>
              <a:rPr lang="de-DE" b="1" dirty="0" smtClean="0">
                <a:latin typeface="Courier New" panose="02070309020205020404" pitchFamily="49" charset="0"/>
                <a:cs typeface="Courier New" panose="02070309020205020404" pitchFamily="49" charset="0"/>
              </a:rPr>
              <a:t> lambda$1 </a:t>
            </a:r>
            <a:r>
              <a:rPr lang="de-DE" b="1" dirty="0" err="1">
                <a:latin typeface="Courier New" panose="02070309020205020404" pitchFamily="49" charset="0"/>
                <a:cs typeface="Courier New" panose="02070309020205020404" pitchFamily="49" charset="0"/>
              </a:rPr>
              <a:t>as</a:t>
            </a:r>
            <a:r>
              <a:rPr lang="de-DE" b="1" dirty="0">
                <a:latin typeface="Courier New" panose="02070309020205020404" pitchFamily="49" charset="0"/>
                <a:cs typeface="Courier New" panose="02070309020205020404" pitchFamily="49" charset="0"/>
              </a:rPr>
              <a:t> Block</a:t>
            </a:r>
            <a:r>
              <a:rPr lang="de-DE" b="1" dirty="0" smtClean="0">
                <a:latin typeface="Courier New" panose="02070309020205020404" pitchFamily="49" charset="0"/>
                <a:cs typeface="Courier New" panose="02070309020205020404" pitchFamily="49" charset="0"/>
              </a:rPr>
              <a:t>];</a:t>
            </a:r>
            <a:endParaRPr lang="de-DE" dirty="0" smtClean="0">
              <a:latin typeface="Courier New" pitchFamily="49" charset="0"/>
              <a:cs typeface="Courier New" pitchFamily="49" charset="0"/>
            </a:endParaRPr>
          </a:p>
          <a:p>
            <a:pPr marL="0" indent="0">
              <a:buNone/>
            </a:pPr>
            <a:r>
              <a:rPr lang="de-DE" b="1" dirty="0" smtClean="0">
                <a:latin typeface="Courier New" pitchFamily="49" charset="0"/>
                <a:cs typeface="Courier New" pitchFamily="49" charset="0"/>
              </a:rPr>
              <a:t>  </a:t>
            </a:r>
            <a:r>
              <a:rPr lang="de-DE" b="1" dirty="0" err="1" smtClean="0">
                <a:latin typeface="Courier New" pitchFamily="49" charset="0"/>
                <a:cs typeface="Courier New" pitchFamily="49" charset="0"/>
              </a:rPr>
              <a:t>synthetic</a:t>
            </a:r>
            <a:r>
              <a:rPr lang="de-DE" b="1" dirty="0" smtClean="0">
                <a:latin typeface="Courier New" pitchFamily="49" charset="0"/>
                <a:cs typeface="Courier New" pitchFamily="49" charset="0"/>
              </a:rPr>
              <a:t> </a:t>
            </a:r>
            <a:r>
              <a:rPr lang="de-DE" b="1" dirty="0" err="1" smtClean="0">
                <a:latin typeface="Courier New" pitchFamily="49" charset="0"/>
                <a:cs typeface="Courier New" pitchFamily="49" charset="0"/>
              </a:rPr>
              <a:t>void</a:t>
            </a:r>
            <a:r>
              <a:rPr lang="de-DE" b="1" dirty="0" smtClean="0">
                <a:latin typeface="Courier New" pitchFamily="49" charset="0"/>
                <a:cs typeface="Courier New" pitchFamily="49" charset="0"/>
              </a:rPr>
              <a:t> </a:t>
            </a:r>
            <a:r>
              <a:rPr lang="de-DE" b="1" dirty="0">
                <a:latin typeface="Courier New" pitchFamily="49" charset="0"/>
                <a:cs typeface="Courier New" pitchFamily="49" charset="0"/>
              </a:rPr>
              <a:t>lambda$1</a:t>
            </a:r>
            <a:r>
              <a:rPr lang="de-DE" b="1" dirty="0" smtClean="0">
                <a:latin typeface="Courier New" pitchFamily="49" charset="0"/>
                <a:cs typeface="Courier New" pitchFamily="49" charset="0"/>
              </a:rPr>
              <a:t>(){</a:t>
            </a:r>
          </a:p>
          <a:p>
            <a:pPr marL="0" indent="0">
              <a:buNone/>
            </a:pPr>
            <a:r>
              <a:rPr lang="de-DE" b="1" dirty="0">
                <a:latin typeface="Courier New" pitchFamily="49" charset="0"/>
                <a:cs typeface="Courier New" pitchFamily="49" charset="0"/>
              </a:rPr>
              <a:t> </a:t>
            </a:r>
            <a:r>
              <a:rPr lang="de-DE" b="1" dirty="0" smtClean="0">
                <a:latin typeface="Courier New" pitchFamily="49" charset="0"/>
                <a:cs typeface="Courier New" pitchFamily="49" charset="0"/>
              </a:rPr>
              <a:t>   </a:t>
            </a:r>
            <a:r>
              <a:rPr lang="de-DE" dirty="0" err="1" smtClean="0">
                <a:latin typeface="Courier New" pitchFamily="49" charset="0"/>
                <a:cs typeface="Courier New" pitchFamily="49" charset="0"/>
              </a:rPr>
              <a:t>System.out.println</a:t>
            </a:r>
            <a:r>
              <a:rPr lang="de-DE" dirty="0" smtClean="0">
                <a:latin typeface="Courier New" pitchFamily="49" charset="0"/>
                <a:cs typeface="Courier New" pitchFamily="49" charset="0"/>
              </a:rPr>
              <a:t>(</a:t>
            </a:r>
            <a:r>
              <a:rPr lang="de-DE" dirty="0" err="1" smtClean="0">
                <a:latin typeface="Courier New" pitchFamily="49" charset="0"/>
                <a:cs typeface="Courier New" pitchFamily="49" charset="0"/>
              </a:rPr>
              <a:t>this</a:t>
            </a:r>
            <a:r>
              <a:rPr lang="de-DE" dirty="0">
                <a:latin typeface="Courier New" pitchFamily="49" charset="0"/>
                <a:cs typeface="Courier New" pitchFamily="49" charset="0"/>
              </a:rPr>
              <a:t>);</a:t>
            </a:r>
          </a:p>
          <a:p>
            <a:pPr marL="0" indent="0">
              <a:buNone/>
            </a:pPr>
            <a:r>
              <a:rPr lang="de-DE" b="1" dirty="0">
                <a:latin typeface="Courier New" pitchFamily="49" charset="0"/>
                <a:cs typeface="Courier New" pitchFamily="49" charset="0"/>
              </a:rPr>
              <a:t>  </a:t>
            </a:r>
            <a:r>
              <a:rPr lang="de-DE" b="1" dirty="0" smtClean="0">
                <a:latin typeface="Courier New" pitchFamily="49" charset="0"/>
                <a:cs typeface="Courier New" pitchFamily="49" charset="0"/>
              </a:rPr>
              <a:t>}</a:t>
            </a:r>
            <a:endParaRPr lang="de-DE" dirty="0" smtClean="0">
              <a:latin typeface="Courier New" pitchFamily="49" charset="0"/>
              <a:cs typeface="Courier New" pitchFamily="49" charset="0"/>
            </a:endParaRPr>
          </a:p>
          <a:p>
            <a:pPr marL="0" indent="0">
              <a:buNone/>
            </a:pPr>
            <a:r>
              <a:rPr lang="de-DE" dirty="0" smtClean="0">
                <a:latin typeface="Courier New" pitchFamily="49" charset="0"/>
                <a:cs typeface="Courier New" pitchFamily="49" charset="0"/>
              </a:rPr>
              <a:t>}</a:t>
            </a:r>
            <a:endParaRPr lang="de-DE" b="1" dirty="0"/>
          </a:p>
          <a:p>
            <a:r>
              <a:rPr lang="de-DE" dirty="0" smtClean="0"/>
              <a:t>D</a:t>
            </a:r>
            <a:r>
              <a:rPr lang="de-DE" dirty="0"/>
              <a:t>eklaration: </a:t>
            </a:r>
            <a:r>
              <a:rPr lang="de-DE" dirty="0" smtClean="0"/>
              <a:t>	</a:t>
            </a:r>
            <a:r>
              <a:rPr lang="de-DE" dirty="0" err="1" smtClean="0"/>
              <a:t>invokeDynamic</a:t>
            </a:r>
            <a:r>
              <a:rPr lang="de-DE" dirty="0" smtClean="0"/>
              <a:t>-Linking </a:t>
            </a:r>
            <a:r>
              <a:rPr lang="de-DE" dirty="0"/>
              <a:t>+„Rezept</a:t>
            </a:r>
            <a:r>
              <a:rPr lang="de-DE" dirty="0" smtClean="0"/>
              <a:t>“</a:t>
            </a:r>
          </a:p>
          <a:p>
            <a:pPr marL="268288" lvl="4" indent="-268288">
              <a:lnSpc>
                <a:spcPts val="2100"/>
              </a:lnSpc>
              <a:spcBef>
                <a:spcPts val="900"/>
              </a:spcBef>
              <a:spcAft>
                <a:spcPts val="100"/>
              </a:spcAft>
              <a:buClr>
                <a:schemeClr val="accent4">
                  <a:lumMod val="75000"/>
                  <a:lumOff val="25000"/>
                </a:schemeClr>
              </a:buClr>
              <a:buSzPct val="60000"/>
              <a:buFont typeface="Arial" pitchFamily="34" charset="0"/>
              <a:buChar char="►"/>
            </a:pPr>
            <a:r>
              <a:rPr lang="de-DE" dirty="0" smtClean="0"/>
              <a:t>Body: 	synthetische Methode </a:t>
            </a:r>
            <a:r>
              <a:rPr lang="de-DE" i="1" dirty="0" smtClean="0"/>
              <a:t>(entfällt </a:t>
            </a:r>
            <a:r>
              <a:rPr lang="de-DE" i="1" dirty="0"/>
              <a:t>bei </a:t>
            </a:r>
            <a:r>
              <a:rPr lang="de-DE" i="1" dirty="0" err="1"/>
              <a:t>MethodReference</a:t>
            </a:r>
            <a:r>
              <a:rPr lang="de-DE" i="1" dirty="0" smtClean="0"/>
              <a:t>)</a:t>
            </a:r>
            <a:endParaRPr lang="de-DE" i="1" dirty="0"/>
          </a:p>
        </p:txBody>
      </p:sp>
      <p:sp>
        <p:nvSpPr>
          <p:cNvPr id="4" name="Datumsplatzhalter 3"/>
          <p:cNvSpPr>
            <a:spLocks noGrp="1"/>
          </p:cNvSpPr>
          <p:nvPr>
            <p:ph type="dt" sz="half" idx="10"/>
          </p:nvPr>
        </p:nvSpPr>
        <p:spPr/>
        <p:txBody>
          <a:bodyPr/>
          <a:lstStyle/>
          <a:p>
            <a:fld id="{4F396647-2477-4814-8B64-75529ACA0C36}" type="datetime1">
              <a:rPr lang="de-DE" smtClean="0"/>
              <a:t>03.11.2014</a:t>
            </a:fld>
            <a:endParaRPr lang="de-DE"/>
          </a:p>
        </p:txBody>
      </p:sp>
      <p:sp>
        <p:nvSpPr>
          <p:cNvPr id="6" name="Foliennummernplatzhalter 5"/>
          <p:cNvSpPr>
            <a:spLocks noGrp="1"/>
          </p:cNvSpPr>
          <p:nvPr>
            <p:ph type="sldNum" sz="quarter" idx="12"/>
          </p:nvPr>
        </p:nvSpPr>
        <p:spPr/>
        <p:txBody>
          <a:bodyPr/>
          <a:lstStyle/>
          <a:p>
            <a:fld id="{4903BD85-9D3F-4103-89E5-2FC5446601FE}" type="slidenum">
              <a:rPr lang="de-DE" smtClean="0"/>
              <a:pPr/>
              <a:t>32</a:t>
            </a:fld>
            <a:endParaRPr lang="de-DE"/>
          </a:p>
        </p:txBody>
      </p:sp>
      <p:sp>
        <p:nvSpPr>
          <p:cNvPr id="7" name="Fußzeilenplatzhalter 4"/>
          <p:cNvSpPr>
            <a:spLocks noGrp="1"/>
          </p:cNvSpPr>
          <p:nvPr>
            <p:ph type="ftr" sz="quarter" idx="11"/>
          </p:nvPr>
        </p:nvSpPr>
        <p:spPr>
          <a:xfrm>
            <a:off x="1895112" y="6429396"/>
            <a:ext cx="6034474" cy="365125"/>
          </a:xfrm>
        </p:spPr>
        <p:txBody>
          <a:bodyPr/>
          <a:lstStyle/>
          <a:p>
            <a:r>
              <a:rPr lang="de-DE" dirty="0" smtClean="0"/>
              <a:t>Neuerungen in Java 8</a:t>
            </a:r>
            <a:endParaRPr lang="de-DE" dirty="0"/>
          </a:p>
        </p:txBody>
      </p:sp>
    </p:spTree>
    <p:extLst>
      <p:ext uri="{BB962C8B-B14F-4D97-AF65-F5344CB8AC3E}">
        <p14:creationId xmlns:p14="http://schemas.microsoft.com/office/powerpoint/2010/main" val="1729287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marL="0" indent="0">
              <a:buNone/>
            </a:pPr>
            <a:r>
              <a:rPr lang="de-DE" b="1" dirty="0" err="1" smtClean="0"/>
              <a:t>Backporting</a:t>
            </a:r>
            <a:r>
              <a:rPr lang="de-DE" b="1" dirty="0" smtClean="0"/>
              <a:t> Lambdas?</a:t>
            </a:r>
            <a:endParaRPr lang="de-DE" dirty="0">
              <a:latin typeface="Courier New" pitchFamily="49" charset="0"/>
              <a:cs typeface="Courier New" pitchFamily="49" charset="0"/>
            </a:endParaRPr>
          </a:p>
          <a:p>
            <a:r>
              <a:rPr lang="de-DE" dirty="0" smtClean="0">
                <a:hlinkClick r:id="rId3"/>
              </a:rPr>
              <a:t>Retrolambda</a:t>
            </a:r>
            <a:endParaRPr lang="de-DE" dirty="0" smtClean="0"/>
          </a:p>
          <a:p>
            <a:pPr marL="611188" lvl="1" indent="-342900">
              <a:buFont typeface="+mj-lt"/>
              <a:buAutoNum type="arabicPeriod"/>
            </a:pPr>
            <a:r>
              <a:rPr lang="de-DE" dirty="0" smtClean="0"/>
              <a:t>Klassen mit </a:t>
            </a:r>
            <a:r>
              <a:rPr lang="de-DE" dirty="0" err="1" smtClean="0"/>
              <a:t>javac</a:t>
            </a:r>
            <a:r>
              <a:rPr lang="de-DE" dirty="0" smtClean="0"/>
              <a:t> 8 kompilieren</a:t>
            </a:r>
          </a:p>
          <a:p>
            <a:pPr marL="611188" lvl="1" indent="-342900">
              <a:buFont typeface="+mj-lt"/>
              <a:buAutoNum type="arabicPeriod"/>
            </a:pPr>
            <a:r>
              <a:rPr lang="de-DE" dirty="0" smtClean="0"/>
              <a:t>Durch Retrolambda parsen: Ruft die J8-Lambda-Factory auf um </a:t>
            </a:r>
            <a:r>
              <a:rPr lang="de-DE" dirty="0" err="1" smtClean="0"/>
              <a:t>bytecode</a:t>
            </a:r>
            <a:r>
              <a:rPr lang="de-DE" dirty="0" smtClean="0"/>
              <a:t> für Java 5, 6, 7 zu erzeugen</a:t>
            </a:r>
          </a:p>
          <a:p>
            <a:r>
              <a:rPr lang="de-DE" b="1" dirty="0" smtClean="0"/>
              <a:t>Einschränkungen</a:t>
            </a:r>
          </a:p>
          <a:p>
            <a:pPr lvl="1"/>
            <a:r>
              <a:rPr lang="de-DE" dirty="0" smtClean="0"/>
              <a:t>Keine </a:t>
            </a:r>
            <a:r>
              <a:rPr lang="de-DE" dirty="0" err="1"/>
              <a:t>d</a:t>
            </a:r>
            <a:r>
              <a:rPr lang="de-DE" dirty="0" err="1" smtClean="0"/>
              <a:t>efault</a:t>
            </a:r>
            <a:r>
              <a:rPr lang="de-DE" dirty="0" smtClean="0"/>
              <a:t> oder </a:t>
            </a:r>
            <a:r>
              <a:rPr lang="de-DE" dirty="0" err="1" smtClean="0"/>
              <a:t>static</a:t>
            </a:r>
            <a:r>
              <a:rPr lang="de-DE" dirty="0" smtClean="0"/>
              <a:t> Methoden auf </a:t>
            </a:r>
            <a:r>
              <a:rPr lang="de-DE" dirty="0" err="1" smtClean="0"/>
              <a:t>interfaces</a:t>
            </a:r>
            <a:endParaRPr lang="de-DE" dirty="0" smtClean="0"/>
          </a:p>
          <a:p>
            <a:pPr lvl="1"/>
            <a:r>
              <a:rPr lang="de-DE" dirty="0"/>
              <a:t>Keine </a:t>
            </a:r>
            <a:r>
              <a:rPr lang="de-DE" dirty="0" smtClean="0"/>
              <a:t>neuen Bibliotheken </a:t>
            </a:r>
            <a:r>
              <a:rPr lang="de-DE" dirty="0"/>
              <a:t>(Streams, </a:t>
            </a:r>
            <a:r>
              <a:rPr lang="de-DE" dirty="0" err="1"/>
              <a:t>functions</a:t>
            </a:r>
            <a:r>
              <a:rPr lang="de-DE" dirty="0" smtClean="0"/>
              <a:t>)</a:t>
            </a:r>
          </a:p>
          <a:p>
            <a:pPr marL="268288" lvl="1" indent="0">
              <a:buNone/>
            </a:pPr>
            <a:endParaRPr lang="de-DE" dirty="0" smtClean="0"/>
          </a:p>
          <a:p>
            <a:r>
              <a:rPr lang="de-DE" dirty="0" smtClean="0"/>
              <a:t>Als funktionale Library z.B. </a:t>
            </a:r>
            <a:r>
              <a:rPr lang="de-DE" dirty="0" err="1" smtClean="0">
                <a:hlinkClick r:id="rId4"/>
              </a:rPr>
              <a:t>Guava</a:t>
            </a:r>
            <a:r>
              <a:rPr lang="de-DE" dirty="0" smtClean="0"/>
              <a:t>:</a:t>
            </a:r>
          </a:p>
          <a:p>
            <a:pPr marL="0" indent="0">
              <a:buNone/>
            </a:pPr>
            <a:r>
              <a:rPr lang="de-DE" dirty="0" err="1" smtClean="0">
                <a:latin typeface="Courier New" pitchFamily="49" charset="0"/>
                <a:cs typeface="Courier New" pitchFamily="49" charset="0"/>
              </a:rPr>
              <a:t>ImmutableSet</a:t>
            </a:r>
            <a:r>
              <a:rPr lang="de-DE" dirty="0" smtClean="0">
                <a:latin typeface="Courier New" pitchFamily="49" charset="0"/>
                <a:cs typeface="Courier New" pitchFamily="49" charset="0"/>
              </a:rPr>
              <a:t>&lt;String&gt; </a:t>
            </a:r>
            <a:r>
              <a:rPr lang="de-DE" dirty="0" err="1" smtClean="0">
                <a:latin typeface="Courier New" pitchFamily="49" charset="0"/>
                <a:cs typeface="Courier New" pitchFamily="49" charset="0"/>
              </a:rPr>
              <a:t>names</a:t>
            </a:r>
            <a:r>
              <a:rPr lang="de-DE" dirty="0" smtClean="0">
                <a:latin typeface="Courier New" pitchFamily="49" charset="0"/>
                <a:cs typeface="Courier New" pitchFamily="49" charset="0"/>
              </a:rPr>
              <a:t> = </a:t>
            </a:r>
            <a:r>
              <a:rPr lang="de-DE" dirty="0" err="1" smtClean="0">
                <a:latin typeface="Courier New" pitchFamily="49" charset="0"/>
                <a:cs typeface="Courier New" pitchFamily="49" charset="0"/>
              </a:rPr>
              <a:t>FluentIterable.from</a:t>
            </a:r>
            <a:r>
              <a:rPr lang="de-DE" dirty="0" smtClean="0">
                <a:latin typeface="Courier New" pitchFamily="49" charset="0"/>
                <a:cs typeface="Courier New" pitchFamily="49" charset="0"/>
              </a:rPr>
              <a:t>(</a:t>
            </a:r>
            <a:r>
              <a:rPr lang="de-DE" dirty="0" err="1" smtClean="0">
                <a:latin typeface="Courier New" pitchFamily="49" charset="0"/>
                <a:cs typeface="Courier New" pitchFamily="49" charset="0"/>
              </a:rPr>
              <a:t>customers</a:t>
            </a:r>
            <a:r>
              <a:rPr lang="de-DE" dirty="0" smtClean="0">
                <a:latin typeface="Courier New" pitchFamily="49" charset="0"/>
                <a:cs typeface="Courier New" pitchFamily="49" charset="0"/>
              </a:rPr>
              <a:t>)</a:t>
            </a:r>
          </a:p>
          <a:p>
            <a:pPr marL="0" indent="0">
              <a:buNone/>
            </a:pPr>
            <a:r>
              <a:rPr lang="de-DE" dirty="0">
                <a:latin typeface="Courier New" pitchFamily="49" charset="0"/>
                <a:cs typeface="Courier New" pitchFamily="49" charset="0"/>
              </a:rPr>
              <a:t> </a:t>
            </a:r>
            <a:r>
              <a:rPr lang="de-DE" dirty="0" smtClean="0">
                <a:latin typeface="Courier New" pitchFamily="49" charset="0"/>
                <a:cs typeface="Courier New" pitchFamily="49" charset="0"/>
              </a:rPr>
              <a:t>      .</a:t>
            </a:r>
            <a:r>
              <a:rPr lang="de-DE" dirty="0" err="1" smtClean="0">
                <a:latin typeface="Courier New" pitchFamily="49" charset="0"/>
                <a:cs typeface="Courier New" pitchFamily="49" charset="0"/>
              </a:rPr>
              <a:t>filter</a:t>
            </a:r>
            <a:r>
              <a:rPr lang="de-DE" dirty="0" smtClean="0">
                <a:latin typeface="Courier New" pitchFamily="49" charset="0"/>
                <a:cs typeface="Courier New" pitchFamily="49" charset="0"/>
              </a:rPr>
              <a:t>(c -&gt; </a:t>
            </a:r>
            <a:r>
              <a:rPr lang="de-DE" dirty="0" err="1" smtClean="0">
                <a:latin typeface="Courier New" pitchFamily="49" charset="0"/>
                <a:cs typeface="Courier New" pitchFamily="49" charset="0"/>
              </a:rPr>
              <a:t>c.getAge</a:t>
            </a:r>
            <a:r>
              <a:rPr lang="de-DE" dirty="0" smtClean="0">
                <a:latin typeface="Courier New" pitchFamily="49" charset="0"/>
                <a:cs typeface="Courier New" pitchFamily="49" charset="0"/>
              </a:rPr>
              <a:t>() &gt; 18)</a:t>
            </a:r>
          </a:p>
          <a:p>
            <a:pPr marL="0" indent="0">
              <a:buNone/>
            </a:pPr>
            <a:r>
              <a:rPr lang="de-DE" dirty="0">
                <a:latin typeface="Courier New" pitchFamily="49" charset="0"/>
                <a:cs typeface="Courier New" pitchFamily="49" charset="0"/>
              </a:rPr>
              <a:t>	</a:t>
            </a:r>
            <a:r>
              <a:rPr lang="de-DE" dirty="0" smtClean="0">
                <a:latin typeface="Courier New" pitchFamily="49" charset="0"/>
                <a:cs typeface="Courier New" pitchFamily="49" charset="0"/>
              </a:rPr>
              <a:t>.</a:t>
            </a:r>
            <a:r>
              <a:rPr lang="de-DE" dirty="0" err="1" smtClean="0">
                <a:latin typeface="Courier New" pitchFamily="49" charset="0"/>
                <a:cs typeface="Courier New" pitchFamily="49" charset="0"/>
              </a:rPr>
              <a:t>transform</a:t>
            </a:r>
            <a:r>
              <a:rPr lang="de-DE" dirty="0" smtClean="0">
                <a:latin typeface="Courier New" pitchFamily="49" charset="0"/>
                <a:cs typeface="Courier New" pitchFamily="49" charset="0"/>
              </a:rPr>
              <a:t>(Customer</a:t>
            </a:r>
            <a:r>
              <a:rPr lang="de-DE" dirty="0">
                <a:latin typeface="Courier New" pitchFamily="49" charset="0"/>
                <a:cs typeface="Courier New" pitchFamily="49" charset="0"/>
              </a:rPr>
              <a:t>::</a:t>
            </a:r>
            <a:r>
              <a:rPr lang="de-DE" dirty="0" err="1">
                <a:latin typeface="Courier New" pitchFamily="49" charset="0"/>
                <a:cs typeface="Courier New" pitchFamily="49" charset="0"/>
              </a:rPr>
              <a:t>getName</a:t>
            </a:r>
            <a:r>
              <a:rPr lang="de-DE" dirty="0" smtClean="0">
                <a:latin typeface="Courier New" pitchFamily="49" charset="0"/>
                <a:cs typeface="Courier New" pitchFamily="49" charset="0"/>
              </a:rPr>
              <a:t>)</a:t>
            </a:r>
          </a:p>
          <a:p>
            <a:pPr marL="0" indent="0">
              <a:buNone/>
            </a:pPr>
            <a:r>
              <a:rPr lang="de-DE" i="1" dirty="0">
                <a:latin typeface="Courier New" pitchFamily="49" charset="0"/>
                <a:cs typeface="Courier New" pitchFamily="49" charset="0"/>
              </a:rPr>
              <a:t>	</a:t>
            </a:r>
            <a:r>
              <a:rPr lang="de-DE" i="1" dirty="0" smtClean="0">
                <a:latin typeface="Courier New" pitchFamily="49" charset="0"/>
                <a:cs typeface="Courier New" pitchFamily="49" charset="0"/>
              </a:rPr>
              <a:t>.</a:t>
            </a:r>
            <a:r>
              <a:rPr lang="de-DE" i="1" dirty="0" err="1" smtClean="0">
                <a:latin typeface="Courier New" pitchFamily="49" charset="0"/>
                <a:cs typeface="Courier New" pitchFamily="49" charset="0"/>
              </a:rPr>
              <a:t>toSortedSet</a:t>
            </a:r>
            <a:r>
              <a:rPr lang="de-DE" i="1" dirty="0" smtClean="0">
                <a:latin typeface="Courier New" pitchFamily="49" charset="0"/>
                <a:cs typeface="Courier New" pitchFamily="49" charset="0"/>
              </a:rPr>
              <a:t>(</a:t>
            </a:r>
            <a:r>
              <a:rPr lang="de-DE" i="1" dirty="0" err="1" smtClean="0">
                <a:latin typeface="Courier New" pitchFamily="49" charset="0"/>
                <a:cs typeface="Courier New" pitchFamily="49" charset="0"/>
              </a:rPr>
              <a:t>Ordering.natural</a:t>
            </a:r>
            <a:r>
              <a:rPr lang="de-DE" i="1" dirty="0" smtClean="0">
                <a:latin typeface="Courier New" pitchFamily="49" charset="0"/>
                <a:cs typeface="Courier New" pitchFamily="49" charset="0"/>
              </a:rPr>
              <a:t>());</a:t>
            </a:r>
            <a:endParaRPr lang="de-DE" dirty="0">
              <a:latin typeface="Courier New" pitchFamily="49" charset="0"/>
              <a:cs typeface="Courier New" pitchFamily="49" charset="0"/>
            </a:endParaRPr>
          </a:p>
          <a:p>
            <a:pPr marL="0" indent="0">
              <a:buNone/>
            </a:pPr>
            <a:endParaRPr lang="de-DE" dirty="0" smtClean="0">
              <a:latin typeface="Courier New" pitchFamily="49" charset="0"/>
              <a:cs typeface="Courier New" pitchFamily="49" charset="0"/>
            </a:endParaRPr>
          </a:p>
          <a:p>
            <a:pPr marL="0" indent="0">
              <a:buNone/>
            </a:pPr>
            <a:r>
              <a:rPr lang="de-DE" dirty="0">
                <a:latin typeface="Courier New" pitchFamily="49" charset="0"/>
                <a:cs typeface="Courier New" pitchFamily="49" charset="0"/>
              </a:rPr>
              <a:t> </a:t>
            </a:r>
            <a:r>
              <a:rPr lang="de-DE" dirty="0" smtClean="0">
                <a:latin typeface="Courier New" pitchFamily="49" charset="0"/>
                <a:cs typeface="Courier New" pitchFamily="49" charset="0"/>
              </a:rPr>
              <a:t> </a:t>
            </a:r>
          </a:p>
          <a:p>
            <a:endParaRPr lang="de-DE" dirty="0" smtClean="0"/>
          </a:p>
        </p:txBody>
      </p:sp>
      <p:sp>
        <p:nvSpPr>
          <p:cNvPr id="4" name="Datumsplatzhalter 3"/>
          <p:cNvSpPr>
            <a:spLocks noGrp="1"/>
          </p:cNvSpPr>
          <p:nvPr>
            <p:ph type="dt" sz="half" idx="10"/>
          </p:nvPr>
        </p:nvSpPr>
        <p:spPr/>
        <p:txBody>
          <a:bodyPr/>
          <a:lstStyle/>
          <a:p>
            <a:fld id="{4F396647-2477-4814-8B64-75529ACA0C36}" type="datetime1">
              <a:rPr lang="de-DE" smtClean="0"/>
              <a:t>03.11.2014</a:t>
            </a:fld>
            <a:endParaRPr lang="de-DE"/>
          </a:p>
        </p:txBody>
      </p:sp>
      <p:sp>
        <p:nvSpPr>
          <p:cNvPr id="6" name="Foliennummernplatzhalter 5"/>
          <p:cNvSpPr>
            <a:spLocks noGrp="1"/>
          </p:cNvSpPr>
          <p:nvPr>
            <p:ph type="sldNum" sz="quarter" idx="12"/>
          </p:nvPr>
        </p:nvSpPr>
        <p:spPr/>
        <p:txBody>
          <a:bodyPr/>
          <a:lstStyle/>
          <a:p>
            <a:fld id="{4903BD85-9D3F-4103-89E5-2FC5446601FE}" type="slidenum">
              <a:rPr lang="de-DE" smtClean="0"/>
              <a:pPr/>
              <a:t>33</a:t>
            </a:fld>
            <a:endParaRPr lang="de-DE"/>
          </a:p>
        </p:txBody>
      </p:sp>
      <p:sp>
        <p:nvSpPr>
          <p:cNvPr id="7" name="Fußzeilenplatzhalter 4"/>
          <p:cNvSpPr>
            <a:spLocks noGrp="1"/>
          </p:cNvSpPr>
          <p:nvPr>
            <p:ph type="ftr" sz="quarter" idx="11"/>
          </p:nvPr>
        </p:nvSpPr>
        <p:spPr>
          <a:xfrm>
            <a:off x="1895112" y="6429396"/>
            <a:ext cx="6034474" cy="365125"/>
          </a:xfrm>
        </p:spPr>
        <p:txBody>
          <a:bodyPr/>
          <a:lstStyle/>
          <a:p>
            <a:r>
              <a:rPr lang="de-DE" dirty="0" smtClean="0"/>
              <a:t>Neuerungen in Java 8</a:t>
            </a:r>
            <a:endParaRPr lang="de-DE" dirty="0"/>
          </a:p>
        </p:txBody>
      </p:sp>
    </p:spTree>
    <p:extLst>
      <p:ext uri="{BB962C8B-B14F-4D97-AF65-F5344CB8AC3E}">
        <p14:creationId xmlns:p14="http://schemas.microsoft.com/office/powerpoint/2010/main" val="864435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1" end="1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marL="0" indent="0">
              <a:buNone/>
            </a:pPr>
            <a:r>
              <a:rPr lang="de-DE" b="1" dirty="0" smtClean="0"/>
              <a:t>Abbildung von Lambdas auf bisherigen Hotspot-VMs:</a:t>
            </a:r>
            <a:endParaRPr lang="de-DE" dirty="0" smtClean="0"/>
          </a:p>
          <a:p>
            <a:pPr marL="0" indent="0">
              <a:buNone/>
            </a:pPr>
            <a:r>
              <a:rPr lang="de-DE" dirty="0" err="1" smtClean="0">
                <a:latin typeface="Courier New" pitchFamily="49" charset="0"/>
                <a:cs typeface="Courier New" pitchFamily="49" charset="0"/>
              </a:rPr>
              <a:t>void</a:t>
            </a:r>
            <a:r>
              <a:rPr lang="de-DE" dirty="0" smtClean="0">
                <a:latin typeface="Courier New" pitchFamily="49" charset="0"/>
                <a:cs typeface="Courier New" pitchFamily="49" charset="0"/>
              </a:rPr>
              <a:t> </a:t>
            </a:r>
            <a:r>
              <a:rPr lang="de-DE" dirty="0" err="1" smtClean="0">
                <a:latin typeface="Courier New" pitchFamily="49" charset="0"/>
                <a:cs typeface="Courier New" pitchFamily="49" charset="0"/>
              </a:rPr>
              <a:t>forEach</a:t>
            </a:r>
            <a:r>
              <a:rPr lang="de-DE" dirty="0" smtClean="0">
                <a:latin typeface="Courier New" pitchFamily="49" charset="0"/>
                <a:cs typeface="Courier New" pitchFamily="49" charset="0"/>
              </a:rPr>
              <a:t>(Consumer&lt;E&gt; c){ </a:t>
            </a:r>
          </a:p>
          <a:p>
            <a:pPr marL="0" indent="0">
              <a:buNone/>
            </a:pPr>
            <a:r>
              <a:rPr lang="de-DE" dirty="0">
                <a:latin typeface="Courier New" pitchFamily="49" charset="0"/>
                <a:cs typeface="Courier New" pitchFamily="49" charset="0"/>
              </a:rPr>
              <a:t>	</a:t>
            </a:r>
            <a:r>
              <a:rPr lang="de-DE" dirty="0" err="1" smtClean="0">
                <a:latin typeface="Courier New" pitchFamily="49" charset="0"/>
                <a:cs typeface="Courier New" pitchFamily="49" charset="0"/>
              </a:rPr>
              <a:t>for</a:t>
            </a:r>
            <a:r>
              <a:rPr lang="de-DE" dirty="0" smtClean="0">
                <a:latin typeface="Courier New" pitchFamily="49" charset="0"/>
                <a:cs typeface="Courier New" pitchFamily="49" charset="0"/>
              </a:rPr>
              <a:t> (E </a:t>
            </a:r>
            <a:r>
              <a:rPr lang="de-DE" dirty="0" err="1" smtClean="0">
                <a:latin typeface="Courier New" pitchFamily="49" charset="0"/>
                <a:cs typeface="Courier New" pitchFamily="49" charset="0"/>
              </a:rPr>
              <a:t>e</a:t>
            </a:r>
            <a:r>
              <a:rPr lang="de-DE" dirty="0" smtClean="0">
                <a:latin typeface="Courier New" pitchFamily="49" charset="0"/>
                <a:cs typeface="Courier New" pitchFamily="49" charset="0"/>
              </a:rPr>
              <a:t> : </a:t>
            </a:r>
            <a:r>
              <a:rPr lang="de-DE" dirty="0" err="1" smtClean="0">
                <a:latin typeface="Courier New" pitchFamily="49" charset="0"/>
                <a:cs typeface="Courier New" pitchFamily="49" charset="0"/>
              </a:rPr>
              <a:t>this</a:t>
            </a:r>
            <a:r>
              <a:rPr lang="de-DE" dirty="0" smtClean="0">
                <a:latin typeface="Courier New" pitchFamily="49" charset="0"/>
                <a:cs typeface="Courier New" pitchFamily="49" charset="0"/>
              </a:rPr>
              <a:t>) </a:t>
            </a:r>
            <a:r>
              <a:rPr lang="de-DE" dirty="0" err="1" smtClean="0">
                <a:latin typeface="Courier New" pitchFamily="49" charset="0"/>
                <a:cs typeface="Courier New" pitchFamily="49" charset="0"/>
              </a:rPr>
              <a:t>c.apply</a:t>
            </a:r>
            <a:r>
              <a:rPr lang="de-DE" dirty="0" smtClean="0">
                <a:latin typeface="Courier New" pitchFamily="49" charset="0"/>
                <a:cs typeface="Courier New" pitchFamily="49" charset="0"/>
              </a:rPr>
              <a:t>(e);</a:t>
            </a:r>
          </a:p>
          <a:p>
            <a:pPr marL="0" indent="0">
              <a:buNone/>
            </a:pPr>
            <a:r>
              <a:rPr lang="de-DE" dirty="0" smtClean="0">
                <a:latin typeface="Courier New" pitchFamily="49" charset="0"/>
                <a:cs typeface="Courier New" pitchFamily="49" charset="0"/>
              </a:rPr>
              <a:t>}</a:t>
            </a:r>
          </a:p>
          <a:p>
            <a:r>
              <a:rPr lang="de-DE" dirty="0" err="1" smtClean="0">
                <a:latin typeface="Courier New" pitchFamily="49" charset="0"/>
                <a:cs typeface="Courier New" pitchFamily="49" charset="0"/>
              </a:rPr>
              <a:t>forEach</a:t>
            </a:r>
            <a:r>
              <a:rPr lang="de-DE" dirty="0" smtClean="0"/>
              <a:t> ruft virtuelle Methode </a:t>
            </a:r>
            <a:r>
              <a:rPr lang="de-DE" dirty="0" err="1" smtClean="0">
                <a:latin typeface="Courier New" pitchFamily="49" charset="0"/>
                <a:cs typeface="Courier New" pitchFamily="49" charset="0"/>
              </a:rPr>
              <a:t>apply</a:t>
            </a:r>
            <a:r>
              <a:rPr lang="de-DE" dirty="0" smtClean="0"/>
              <a:t> in Schleife auf</a:t>
            </a:r>
          </a:p>
          <a:p>
            <a:pPr marL="0" indent="0">
              <a:buNone/>
            </a:pPr>
            <a:endParaRPr lang="de-DE" dirty="0">
              <a:latin typeface="Courier New" pitchFamily="49" charset="0"/>
              <a:cs typeface="Courier New" pitchFamily="49" charset="0"/>
            </a:endParaRPr>
          </a:p>
          <a:p>
            <a:pPr marL="0" indent="0">
              <a:buNone/>
            </a:pPr>
            <a:r>
              <a:rPr lang="de-DE" dirty="0" err="1" smtClean="0">
                <a:latin typeface="Courier New" pitchFamily="49" charset="0"/>
                <a:cs typeface="Courier New" pitchFamily="49" charset="0"/>
              </a:rPr>
              <a:t>customers.forEach</a:t>
            </a:r>
            <a:r>
              <a:rPr lang="de-DE" dirty="0" smtClean="0">
                <a:latin typeface="Courier New" pitchFamily="49" charset="0"/>
                <a:cs typeface="Courier New" pitchFamily="49" charset="0"/>
              </a:rPr>
              <a:t> ( c -&gt; </a:t>
            </a:r>
            <a:r>
              <a:rPr lang="de-DE" dirty="0" err="1" smtClean="0">
                <a:latin typeface="Courier New" pitchFamily="49" charset="0"/>
                <a:cs typeface="Courier New" pitchFamily="49" charset="0"/>
              </a:rPr>
              <a:t>println</a:t>
            </a:r>
            <a:r>
              <a:rPr lang="de-DE" dirty="0" smtClean="0">
                <a:latin typeface="Courier New" pitchFamily="49" charset="0"/>
                <a:cs typeface="Courier New" pitchFamily="49" charset="0"/>
              </a:rPr>
              <a:t>(c));</a:t>
            </a:r>
          </a:p>
          <a:p>
            <a:r>
              <a:rPr lang="de-DE" dirty="0" err="1" smtClean="0">
                <a:latin typeface="Courier New" pitchFamily="49" charset="0"/>
                <a:cs typeface="Courier New" pitchFamily="49" charset="0"/>
              </a:rPr>
              <a:t>apply</a:t>
            </a:r>
            <a:r>
              <a:rPr lang="de-DE" dirty="0" smtClean="0"/>
              <a:t> ist </a:t>
            </a:r>
            <a:r>
              <a:rPr lang="de-DE" b="1" dirty="0" err="1" smtClean="0"/>
              <a:t>monomorphic</a:t>
            </a:r>
            <a:r>
              <a:rPr lang="de-DE" dirty="0"/>
              <a:t>	</a:t>
            </a:r>
            <a:r>
              <a:rPr lang="de-DE" dirty="0" smtClean="0"/>
              <a:t>-&gt; </a:t>
            </a:r>
            <a:r>
              <a:rPr lang="de-DE" dirty="0" err="1" smtClean="0"/>
              <a:t>inlined</a:t>
            </a:r>
            <a:endParaRPr lang="de-DE" dirty="0" smtClean="0"/>
          </a:p>
          <a:p>
            <a:endParaRPr lang="de-DE" dirty="0" smtClean="0">
              <a:latin typeface="Courier New" pitchFamily="49" charset="0"/>
              <a:cs typeface="Courier New" pitchFamily="49" charset="0"/>
            </a:endParaRPr>
          </a:p>
          <a:p>
            <a:pPr marL="0" indent="0">
              <a:buNone/>
            </a:pPr>
            <a:r>
              <a:rPr lang="de-DE" dirty="0" err="1" smtClean="0">
                <a:latin typeface="Courier New" pitchFamily="49" charset="0"/>
                <a:cs typeface="Courier New" pitchFamily="49" charset="0"/>
              </a:rPr>
              <a:t>customers.forEach</a:t>
            </a:r>
            <a:r>
              <a:rPr lang="de-DE" dirty="0" smtClean="0">
                <a:latin typeface="Courier New" pitchFamily="49" charset="0"/>
                <a:cs typeface="Courier New" pitchFamily="49" charset="0"/>
              </a:rPr>
              <a:t> </a:t>
            </a:r>
            <a:r>
              <a:rPr lang="de-DE" dirty="0">
                <a:latin typeface="Courier New" pitchFamily="49" charset="0"/>
                <a:cs typeface="Courier New" pitchFamily="49" charset="0"/>
              </a:rPr>
              <a:t>( </a:t>
            </a:r>
            <a:r>
              <a:rPr lang="de-DE" dirty="0" smtClean="0">
                <a:latin typeface="Courier New" pitchFamily="49" charset="0"/>
                <a:cs typeface="Courier New" pitchFamily="49" charset="0"/>
              </a:rPr>
              <a:t>c </a:t>
            </a:r>
            <a:r>
              <a:rPr lang="de-DE" dirty="0">
                <a:latin typeface="Courier New" pitchFamily="49" charset="0"/>
                <a:cs typeface="Courier New" pitchFamily="49" charset="0"/>
              </a:rPr>
              <a:t>-&gt; </a:t>
            </a:r>
            <a:r>
              <a:rPr lang="de-DE" dirty="0" err="1" smtClean="0">
                <a:latin typeface="Courier New" pitchFamily="49" charset="0"/>
                <a:cs typeface="Courier New" pitchFamily="49" charset="0"/>
              </a:rPr>
              <a:t>c.sendInvoice</a:t>
            </a:r>
            <a:r>
              <a:rPr lang="de-DE" dirty="0" smtClean="0">
                <a:latin typeface="Courier New" pitchFamily="49" charset="0"/>
                <a:cs typeface="Courier New" pitchFamily="49" charset="0"/>
              </a:rPr>
              <a:t>());</a:t>
            </a:r>
          </a:p>
          <a:p>
            <a:r>
              <a:rPr lang="de-DE" dirty="0" err="1">
                <a:latin typeface="Courier New" pitchFamily="49" charset="0"/>
                <a:cs typeface="Courier New" pitchFamily="49" charset="0"/>
              </a:rPr>
              <a:t>apply</a:t>
            </a:r>
            <a:r>
              <a:rPr lang="de-DE" dirty="0"/>
              <a:t> wird </a:t>
            </a:r>
            <a:r>
              <a:rPr lang="de-DE" b="1" dirty="0" err="1" smtClean="0"/>
              <a:t>bimorphic</a:t>
            </a:r>
            <a:r>
              <a:rPr lang="de-DE" dirty="0"/>
              <a:t>	</a:t>
            </a:r>
            <a:r>
              <a:rPr lang="de-DE" dirty="0" smtClean="0"/>
              <a:t>	-&gt; </a:t>
            </a:r>
            <a:r>
              <a:rPr lang="de-DE" dirty="0" err="1" smtClean="0"/>
              <a:t>inlined</a:t>
            </a:r>
            <a:r>
              <a:rPr lang="de-DE" dirty="0" smtClean="0"/>
              <a:t>, </a:t>
            </a:r>
            <a:r>
              <a:rPr lang="de-DE" dirty="0" err="1" smtClean="0"/>
              <a:t>conditional</a:t>
            </a:r>
            <a:endParaRPr lang="de-DE" dirty="0" smtClean="0"/>
          </a:p>
          <a:p>
            <a:endParaRPr lang="de-DE" dirty="0" smtClean="0">
              <a:latin typeface="Courier New" pitchFamily="49" charset="0"/>
              <a:cs typeface="Courier New" pitchFamily="49" charset="0"/>
            </a:endParaRPr>
          </a:p>
          <a:p>
            <a:pPr marL="0" indent="0">
              <a:buNone/>
            </a:pPr>
            <a:r>
              <a:rPr lang="de-DE" dirty="0" err="1" smtClean="0">
                <a:latin typeface="Courier New" pitchFamily="49" charset="0"/>
                <a:cs typeface="Courier New" pitchFamily="49" charset="0"/>
              </a:rPr>
              <a:t>customers.forEach</a:t>
            </a:r>
            <a:r>
              <a:rPr lang="de-DE" dirty="0" smtClean="0">
                <a:latin typeface="Courier New" pitchFamily="49" charset="0"/>
                <a:cs typeface="Courier New" pitchFamily="49" charset="0"/>
              </a:rPr>
              <a:t> </a:t>
            </a:r>
            <a:r>
              <a:rPr lang="de-DE" dirty="0">
                <a:latin typeface="Courier New" pitchFamily="49" charset="0"/>
                <a:cs typeface="Courier New" pitchFamily="49" charset="0"/>
              </a:rPr>
              <a:t>( </a:t>
            </a:r>
            <a:r>
              <a:rPr lang="de-DE" dirty="0" smtClean="0">
                <a:latin typeface="Courier New" pitchFamily="49" charset="0"/>
                <a:cs typeface="Courier New" pitchFamily="49" charset="0"/>
              </a:rPr>
              <a:t>c </a:t>
            </a:r>
            <a:r>
              <a:rPr lang="de-DE" dirty="0">
                <a:latin typeface="Courier New" pitchFamily="49" charset="0"/>
                <a:cs typeface="Courier New" pitchFamily="49" charset="0"/>
              </a:rPr>
              <a:t>-&gt; </a:t>
            </a:r>
            <a:r>
              <a:rPr lang="de-DE" dirty="0" err="1" smtClean="0">
                <a:latin typeface="Courier New" pitchFamily="49" charset="0"/>
                <a:cs typeface="Courier New" pitchFamily="49" charset="0"/>
              </a:rPr>
              <a:t>println</a:t>
            </a:r>
            <a:r>
              <a:rPr lang="de-DE" dirty="0" smtClean="0">
                <a:latin typeface="Courier New" pitchFamily="49" charset="0"/>
                <a:cs typeface="Courier New" pitchFamily="49" charset="0"/>
              </a:rPr>
              <a:t>(</a:t>
            </a:r>
            <a:r>
              <a:rPr lang="de-DE" dirty="0" err="1" smtClean="0">
                <a:latin typeface="Courier New" pitchFamily="49" charset="0"/>
                <a:cs typeface="Courier New" pitchFamily="49" charset="0"/>
              </a:rPr>
              <a:t>c.getItems</a:t>
            </a:r>
            <a:r>
              <a:rPr lang="de-DE" dirty="0" smtClean="0">
                <a:latin typeface="Courier New" pitchFamily="49" charset="0"/>
                <a:cs typeface="Courier New" pitchFamily="49" charset="0"/>
              </a:rPr>
              <a:t>()));</a:t>
            </a:r>
          </a:p>
          <a:p>
            <a:r>
              <a:rPr lang="de-DE" dirty="0" err="1">
                <a:latin typeface="Courier New" pitchFamily="49" charset="0"/>
                <a:cs typeface="Courier New" pitchFamily="49" charset="0"/>
              </a:rPr>
              <a:t>apply</a:t>
            </a:r>
            <a:r>
              <a:rPr lang="de-DE" dirty="0"/>
              <a:t> wird </a:t>
            </a:r>
            <a:r>
              <a:rPr lang="de-DE" b="1" dirty="0" err="1" smtClean="0"/>
              <a:t>megamorphic</a:t>
            </a:r>
            <a:r>
              <a:rPr lang="de-DE" b="1" dirty="0" smtClean="0"/>
              <a:t>	</a:t>
            </a:r>
            <a:r>
              <a:rPr lang="de-DE" dirty="0" smtClean="0"/>
              <a:t>-&gt; </a:t>
            </a:r>
            <a:r>
              <a:rPr lang="de-DE" u="sng" dirty="0" smtClean="0"/>
              <a:t>not </a:t>
            </a:r>
            <a:r>
              <a:rPr lang="de-DE" u="sng" dirty="0" err="1" smtClean="0"/>
              <a:t>inlined</a:t>
            </a:r>
            <a:r>
              <a:rPr lang="de-DE" dirty="0" smtClean="0"/>
              <a:t>, </a:t>
            </a:r>
            <a:r>
              <a:rPr lang="de-DE" dirty="0" err="1" smtClean="0"/>
              <a:t>vtable</a:t>
            </a:r>
            <a:r>
              <a:rPr lang="de-DE" dirty="0" smtClean="0"/>
              <a:t> </a:t>
            </a:r>
            <a:r>
              <a:rPr lang="de-DE" dirty="0" err="1" smtClean="0"/>
              <a:t>dispatch</a:t>
            </a:r>
            <a:endParaRPr lang="de-DE" i="1" u="sng" dirty="0" smtClean="0">
              <a:latin typeface="Courier New" pitchFamily="49" charset="0"/>
              <a:cs typeface="Courier New" pitchFamily="49" charset="0"/>
            </a:endParaRPr>
          </a:p>
        </p:txBody>
      </p:sp>
      <p:sp>
        <p:nvSpPr>
          <p:cNvPr id="4" name="Datumsplatzhalter 3"/>
          <p:cNvSpPr>
            <a:spLocks noGrp="1"/>
          </p:cNvSpPr>
          <p:nvPr>
            <p:ph type="dt" sz="half" idx="10"/>
          </p:nvPr>
        </p:nvSpPr>
        <p:spPr/>
        <p:txBody>
          <a:bodyPr/>
          <a:lstStyle/>
          <a:p>
            <a:fld id="{4F396647-2477-4814-8B64-75529ACA0C36}" type="datetime1">
              <a:rPr lang="de-DE" smtClean="0"/>
              <a:t>03.11.2014</a:t>
            </a:fld>
            <a:endParaRPr lang="de-DE"/>
          </a:p>
        </p:txBody>
      </p:sp>
      <p:sp>
        <p:nvSpPr>
          <p:cNvPr id="6" name="Foliennummernplatzhalter 5"/>
          <p:cNvSpPr>
            <a:spLocks noGrp="1"/>
          </p:cNvSpPr>
          <p:nvPr>
            <p:ph type="sldNum" sz="quarter" idx="12"/>
          </p:nvPr>
        </p:nvSpPr>
        <p:spPr/>
        <p:txBody>
          <a:bodyPr/>
          <a:lstStyle/>
          <a:p>
            <a:fld id="{4903BD85-9D3F-4103-89E5-2FC5446601FE}" type="slidenum">
              <a:rPr lang="de-DE" smtClean="0"/>
              <a:pPr/>
              <a:t>34</a:t>
            </a:fld>
            <a:endParaRPr lang="de-DE"/>
          </a:p>
        </p:txBody>
      </p:sp>
      <p:sp>
        <p:nvSpPr>
          <p:cNvPr id="7" name="Fußzeilenplatzhalter 4"/>
          <p:cNvSpPr>
            <a:spLocks noGrp="1"/>
          </p:cNvSpPr>
          <p:nvPr>
            <p:ph type="ftr" sz="quarter" idx="11"/>
          </p:nvPr>
        </p:nvSpPr>
        <p:spPr>
          <a:xfrm>
            <a:off x="1895112" y="6429396"/>
            <a:ext cx="6034474" cy="365125"/>
          </a:xfrm>
        </p:spPr>
        <p:txBody>
          <a:bodyPr/>
          <a:lstStyle/>
          <a:p>
            <a:r>
              <a:rPr lang="de-DE" dirty="0" smtClean="0"/>
              <a:t>Neuerungen in Java 8</a:t>
            </a:r>
            <a:endParaRPr lang="de-DE" dirty="0"/>
          </a:p>
        </p:txBody>
      </p:sp>
    </p:spTree>
    <p:extLst>
      <p:ext uri="{BB962C8B-B14F-4D97-AF65-F5344CB8AC3E}">
        <p14:creationId xmlns:p14="http://schemas.microsoft.com/office/powerpoint/2010/main" val="351905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a:buNone/>
            </a:pPr>
            <a:endParaRPr lang="de-DE" sz="6600" b="1" dirty="0" smtClean="0"/>
          </a:p>
          <a:p>
            <a:pPr>
              <a:buNone/>
            </a:pPr>
            <a:endParaRPr lang="de-DE" sz="6600" b="1" dirty="0"/>
          </a:p>
          <a:p>
            <a:pPr>
              <a:buNone/>
            </a:pPr>
            <a:r>
              <a:rPr lang="de-DE" sz="6600" b="1" dirty="0" smtClean="0"/>
              <a:t>Auswirkungen</a:t>
            </a:r>
          </a:p>
          <a:p>
            <a:pPr>
              <a:buNone/>
            </a:pPr>
            <a:endParaRPr lang="de-DE" sz="6600" b="1" dirty="0" smtClean="0"/>
          </a:p>
          <a:p>
            <a:pPr>
              <a:buNone/>
            </a:pPr>
            <a:endParaRPr lang="de-DE" sz="6600" b="1" dirty="0"/>
          </a:p>
          <a:p>
            <a:pPr>
              <a:buNone/>
            </a:pPr>
            <a:r>
              <a:rPr lang="de-DE" sz="6600" b="1" dirty="0" smtClean="0"/>
              <a:t>von Java 8</a:t>
            </a:r>
            <a:endParaRPr lang="de-DE" sz="6600" dirty="0"/>
          </a:p>
        </p:txBody>
      </p:sp>
      <p:sp>
        <p:nvSpPr>
          <p:cNvPr id="4" name="Datumsplatzhalter 3"/>
          <p:cNvSpPr>
            <a:spLocks noGrp="1"/>
          </p:cNvSpPr>
          <p:nvPr>
            <p:ph type="dt" sz="half" idx="10"/>
          </p:nvPr>
        </p:nvSpPr>
        <p:spPr/>
        <p:txBody>
          <a:bodyPr/>
          <a:lstStyle/>
          <a:p>
            <a:fld id="{4F396647-2477-4814-8B64-75529ACA0C36}" type="datetime1">
              <a:rPr lang="de-DE" smtClean="0"/>
              <a:t>03.11.2014</a:t>
            </a:fld>
            <a:endParaRPr lang="de-DE"/>
          </a:p>
        </p:txBody>
      </p:sp>
      <p:sp>
        <p:nvSpPr>
          <p:cNvPr id="6" name="Foliennummernplatzhalter 5"/>
          <p:cNvSpPr>
            <a:spLocks noGrp="1"/>
          </p:cNvSpPr>
          <p:nvPr>
            <p:ph type="sldNum" sz="quarter" idx="12"/>
          </p:nvPr>
        </p:nvSpPr>
        <p:spPr/>
        <p:txBody>
          <a:bodyPr/>
          <a:lstStyle/>
          <a:p>
            <a:fld id="{4903BD85-9D3F-4103-89E5-2FC5446601FE}" type="slidenum">
              <a:rPr lang="de-DE" smtClean="0"/>
              <a:pPr/>
              <a:t>35</a:t>
            </a:fld>
            <a:endParaRPr lang="de-DE"/>
          </a:p>
        </p:txBody>
      </p:sp>
      <p:sp>
        <p:nvSpPr>
          <p:cNvPr id="7" name="Fußzeilenplatzhalter 4"/>
          <p:cNvSpPr>
            <a:spLocks noGrp="1"/>
          </p:cNvSpPr>
          <p:nvPr>
            <p:ph type="ftr" sz="quarter" idx="11"/>
          </p:nvPr>
        </p:nvSpPr>
        <p:spPr>
          <a:xfrm>
            <a:off x="1895112" y="6429396"/>
            <a:ext cx="6034474" cy="365125"/>
          </a:xfrm>
        </p:spPr>
        <p:txBody>
          <a:bodyPr/>
          <a:lstStyle/>
          <a:p>
            <a:r>
              <a:rPr lang="de-DE" dirty="0" smtClean="0"/>
              <a:t>Neuerungen in Java 8</a:t>
            </a:r>
            <a:endParaRPr lang="de-DE" dirty="0"/>
          </a:p>
        </p:txBody>
      </p:sp>
    </p:spTree>
    <p:extLst>
      <p:ext uri="{BB962C8B-B14F-4D97-AF65-F5344CB8AC3E}">
        <p14:creationId xmlns:p14="http://schemas.microsoft.com/office/powerpoint/2010/main" val="302787737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marL="0" indent="0">
              <a:buNone/>
            </a:pPr>
            <a:r>
              <a:rPr lang="de-DE" b="1" dirty="0" smtClean="0"/>
              <a:t>Einsatzmöglichkeiten von Lambdas</a:t>
            </a:r>
          </a:p>
          <a:p>
            <a:pPr marL="0" indent="0">
              <a:buNone/>
            </a:pPr>
            <a:endParaRPr lang="de-DE" dirty="0"/>
          </a:p>
          <a:p>
            <a:r>
              <a:rPr lang="de-DE" dirty="0" smtClean="0"/>
              <a:t>… für </a:t>
            </a:r>
            <a:r>
              <a:rPr lang="de-DE" dirty="0" err="1" smtClean="0"/>
              <a:t>Queries</a:t>
            </a:r>
            <a:r>
              <a:rPr lang="de-DE" dirty="0" smtClean="0"/>
              <a:t> und </a:t>
            </a:r>
            <a:r>
              <a:rPr lang="de-DE" dirty="0"/>
              <a:t>Transaktionen </a:t>
            </a:r>
            <a:r>
              <a:rPr lang="de-DE" dirty="0" smtClean="0"/>
              <a:t> (JDBC, JPA)</a:t>
            </a:r>
          </a:p>
          <a:p>
            <a:endParaRPr lang="de-DE" dirty="0"/>
          </a:p>
          <a:p>
            <a:r>
              <a:rPr lang="de-DE" dirty="0"/>
              <a:t>… </a:t>
            </a:r>
            <a:r>
              <a:rPr lang="de-DE" dirty="0" smtClean="0"/>
              <a:t>für </a:t>
            </a:r>
            <a:r>
              <a:rPr lang="de-DE" dirty="0" err="1" smtClean="0"/>
              <a:t>asychrone</a:t>
            </a:r>
            <a:r>
              <a:rPr lang="de-DE" dirty="0" smtClean="0"/>
              <a:t> </a:t>
            </a:r>
            <a:r>
              <a:rPr lang="de-DE" dirty="0" err="1" smtClean="0"/>
              <a:t>Callbacks</a:t>
            </a:r>
            <a:r>
              <a:rPr lang="de-DE" dirty="0" smtClean="0"/>
              <a:t> (AJAX, JMS?)</a:t>
            </a:r>
          </a:p>
          <a:p>
            <a:endParaRPr lang="de-DE" dirty="0" smtClean="0"/>
          </a:p>
          <a:p>
            <a:r>
              <a:rPr lang="de-DE" dirty="0"/>
              <a:t>… </a:t>
            </a:r>
            <a:r>
              <a:rPr lang="de-DE" dirty="0" smtClean="0"/>
              <a:t>statt Strings für Bean Properties</a:t>
            </a:r>
          </a:p>
          <a:p>
            <a:endParaRPr lang="de-DE" dirty="0"/>
          </a:p>
          <a:p>
            <a:r>
              <a:rPr lang="de-DE" dirty="0"/>
              <a:t>… </a:t>
            </a:r>
            <a:r>
              <a:rPr lang="de-DE" dirty="0" smtClean="0"/>
              <a:t> in anderen JVM-Sprachen </a:t>
            </a:r>
            <a:r>
              <a:rPr lang="de-DE" i="1" dirty="0" smtClean="0"/>
              <a:t>(</a:t>
            </a:r>
            <a:r>
              <a:rPr lang="de-DE" i="1" dirty="0" err="1"/>
              <a:t>LambdaMetafactory</a:t>
            </a:r>
            <a:r>
              <a:rPr lang="de-DE" i="1" dirty="0"/>
              <a:t> </a:t>
            </a:r>
            <a:r>
              <a:rPr lang="de-DE" i="1" dirty="0" smtClean="0"/>
              <a:t>, Stream-API)</a:t>
            </a:r>
            <a:endParaRPr lang="de-DE" i="1" dirty="0"/>
          </a:p>
          <a:p>
            <a:pPr lvl="1"/>
            <a:r>
              <a:rPr lang="de-DE" dirty="0" err="1"/>
              <a:t>javascript</a:t>
            </a:r>
            <a:r>
              <a:rPr lang="de-DE" dirty="0"/>
              <a:t>!</a:t>
            </a:r>
          </a:p>
          <a:p>
            <a:pPr lvl="1"/>
            <a:r>
              <a:rPr lang="de-DE" dirty="0"/>
              <a:t>groovy</a:t>
            </a:r>
            <a:r>
              <a:rPr lang="de-DE" dirty="0" smtClean="0"/>
              <a:t>?</a:t>
            </a:r>
          </a:p>
          <a:p>
            <a:pPr lvl="1"/>
            <a:r>
              <a:rPr lang="de-DE" dirty="0" smtClean="0"/>
              <a:t>Scala???</a:t>
            </a:r>
          </a:p>
          <a:p>
            <a:endParaRPr lang="de-DE" dirty="0"/>
          </a:p>
          <a:p>
            <a:endParaRPr lang="de-DE" dirty="0" smtClean="0"/>
          </a:p>
          <a:p>
            <a:pPr marL="0" indent="0">
              <a:buNone/>
            </a:pPr>
            <a:endParaRPr lang="de-DE" dirty="0"/>
          </a:p>
        </p:txBody>
      </p:sp>
      <p:sp>
        <p:nvSpPr>
          <p:cNvPr id="4" name="Datumsplatzhalter 3"/>
          <p:cNvSpPr>
            <a:spLocks noGrp="1"/>
          </p:cNvSpPr>
          <p:nvPr>
            <p:ph type="dt" sz="half" idx="10"/>
          </p:nvPr>
        </p:nvSpPr>
        <p:spPr/>
        <p:txBody>
          <a:bodyPr/>
          <a:lstStyle/>
          <a:p>
            <a:fld id="{4F396647-2477-4814-8B64-75529ACA0C36}" type="datetime1">
              <a:rPr lang="de-DE" smtClean="0"/>
              <a:t>03.11.2014</a:t>
            </a:fld>
            <a:endParaRPr lang="de-DE"/>
          </a:p>
        </p:txBody>
      </p:sp>
      <p:sp>
        <p:nvSpPr>
          <p:cNvPr id="6" name="Foliennummernplatzhalter 5"/>
          <p:cNvSpPr>
            <a:spLocks noGrp="1"/>
          </p:cNvSpPr>
          <p:nvPr>
            <p:ph type="sldNum" sz="quarter" idx="12"/>
          </p:nvPr>
        </p:nvSpPr>
        <p:spPr/>
        <p:txBody>
          <a:bodyPr/>
          <a:lstStyle/>
          <a:p>
            <a:fld id="{4903BD85-9D3F-4103-89E5-2FC5446601FE}" type="slidenum">
              <a:rPr lang="de-DE" smtClean="0"/>
              <a:pPr/>
              <a:t>36</a:t>
            </a:fld>
            <a:endParaRPr lang="de-DE"/>
          </a:p>
        </p:txBody>
      </p:sp>
      <p:sp>
        <p:nvSpPr>
          <p:cNvPr id="7" name="Fußzeilenplatzhalter 4"/>
          <p:cNvSpPr>
            <a:spLocks noGrp="1"/>
          </p:cNvSpPr>
          <p:nvPr>
            <p:ph type="ftr" sz="quarter" idx="11"/>
          </p:nvPr>
        </p:nvSpPr>
        <p:spPr>
          <a:xfrm>
            <a:off x="1895112" y="6429396"/>
            <a:ext cx="6034474" cy="365125"/>
          </a:xfrm>
        </p:spPr>
        <p:txBody>
          <a:bodyPr/>
          <a:lstStyle/>
          <a:p>
            <a:r>
              <a:rPr lang="de-DE" dirty="0" smtClean="0"/>
              <a:t>Neuerungen in Java 8</a:t>
            </a:r>
            <a:endParaRPr lang="de-DE" dirty="0"/>
          </a:p>
        </p:txBody>
      </p:sp>
    </p:spTree>
    <p:extLst>
      <p:ext uri="{BB962C8B-B14F-4D97-AF65-F5344CB8AC3E}">
        <p14:creationId xmlns:p14="http://schemas.microsoft.com/office/powerpoint/2010/main" val="403404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marL="0" indent="0">
              <a:buNone/>
            </a:pPr>
            <a:r>
              <a:rPr lang="de-DE" b="1" dirty="0" smtClean="0"/>
              <a:t>Wie wird sich die Java-</a:t>
            </a:r>
            <a:r>
              <a:rPr lang="de-DE" b="1" dirty="0" err="1" smtClean="0"/>
              <a:t>Platform</a:t>
            </a:r>
            <a:r>
              <a:rPr lang="de-DE" b="1" dirty="0" smtClean="0"/>
              <a:t> entwickeln?</a:t>
            </a:r>
            <a:endParaRPr lang="de-DE" dirty="0" smtClean="0"/>
          </a:p>
          <a:p>
            <a:pPr marL="0" indent="0">
              <a:buNone/>
            </a:pPr>
            <a:endParaRPr lang="de-DE" dirty="0"/>
          </a:p>
          <a:p>
            <a:r>
              <a:rPr lang="de-DE" dirty="0" err="1"/>
              <a:t>Compile</a:t>
            </a:r>
            <a:r>
              <a:rPr lang="de-DE" dirty="0"/>
              <a:t> </a:t>
            </a:r>
            <a:r>
              <a:rPr lang="de-DE" dirty="0" err="1"/>
              <a:t>Once</a:t>
            </a:r>
            <a:r>
              <a:rPr lang="de-DE" dirty="0"/>
              <a:t>, Run </a:t>
            </a:r>
            <a:r>
              <a:rPr lang="de-DE" dirty="0" err="1" smtClean="0"/>
              <a:t>Everywhere</a:t>
            </a:r>
            <a:r>
              <a:rPr lang="de-DE" dirty="0" smtClean="0"/>
              <a:t> </a:t>
            </a:r>
            <a:r>
              <a:rPr lang="de-DE" dirty="0" err="1" smtClean="0"/>
              <a:t>revisited</a:t>
            </a:r>
            <a:endParaRPr lang="de-DE" dirty="0"/>
          </a:p>
          <a:p>
            <a:pPr lvl="1"/>
            <a:r>
              <a:rPr lang="de-DE" dirty="0" smtClean="0"/>
              <a:t>Geschwindigkeitsoptimierte Maxi-VMs für Server</a:t>
            </a:r>
          </a:p>
          <a:p>
            <a:pPr lvl="1"/>
            <a:r>
              <a:rPr lang="de-DE" dirty="0" smtClean="0"/>
              <a:t>Speicheroptimierte Mini-</a:t>
            </a:r>
            <a:r>
              <a:rPr lang="de-DE" dirty="0" err="1" smtClean="0"/>
              <a:t>VM‘s</a:t>
            </a:r>
            <a:r>
              <a:rPr lang="de-DE" dirty="0" smtClean="0"/>
              <a:t> für </a:t>
            </a:r>
            <a:r>
              <a:rPr lang="de-DE" dirty="0" err="1" smtClean="0"/>
              <a:t>Embebbed</a:t>
            </a:r>
            <a:r>
              <a:rPr lang="de-DE" dirty="0"/>
              <a:t> </a:t>
            </a:r>
            <a:r>
              <a:rPr lang="de-DE" dirty="0" smtClean="0"/>
              <a:t>/ Mobile</a:t>
            </a:r>
          </a:p>
          <a:p>
            <a:pPr lvl="1"/>
            <a:endParaRPr lang="de-DE" dirty="0"/>
          </a:p>
          <a:p>
            <a:r>
              <a:rPr lang="de-DE" dirty="0" smtClean="0"/>
              <a:t>Standardumgebung für neue funktionale und dynamische Sprachen</a:t>
            </a:r>
          </a:p>
          <a:p>
            <a:endParaRPr lang="de-DE" dirty="0"/>
          </a:p>
          <a:p>
            <a:r>
              <a:rPr lang="de-DE" dirty="0" smtClean="0"/>
              <a:t>Zurück auf die</a:t>
            </a:r>
            <a:r>
              <a:rPr lang="de-DE" i="1" dirty="0" smtClean="0"/>
              <a:t> (</a:t>
            </a:r>
            <a:r>
              <a:rPr lang="de-DE" i="1" dirty="0" err="1" smtClean="0"/>
              <a:t>embedded</a:t>
            </a:r>
            <a:r>
              <a:rPr lang="de-DE" i="1" dirty="0" smtClean="0"/>
              <a:t>)</a:t>
            </a:r>
            <a:r>
              <a:rPr lang="de-DE" dirty="0" smtClean="0"/>
              <a:t> Clients!</a:t>
            </a:r>
          </a:p>
          <a:p>
            <a:pPr lvl="1"/>
            <a:r>
              <a:rPr lang="de-DE" dirty="0" err="1" smtClean="0"/>
              <a:t>Gui</a:t>
            </a:r>
            <a:r>
              <a:rPr lang="de-DE" dirty="0" smtClean="0"/>
              <a:t>-Entwicklung mit </a:t>
            </a:r>
            <a:r>
              <a:rPr lang="de-DE" dirty="0" err="1" smtClean="0"/>
              <a:t>javaFX</a:t>
            </a:r>
            <a:r>
              <a:rPr lang="de-DE" dirty="0" smtClean="0"/>
              <a:t> und </a:t>
            </a:r>
            <a:r>
              <a:rPr lang="de-DE" dirty="0" err="1" smtClean="0"/>
              <a:t>javascript</a:t>
            </a:r>
            <a:r>
              <a:rPr lang="de-DE" dirty="0" smtClean="0"/>
              <a:t>?</a:t>
            </a:r>
          </a:p>
          <a:p>
            <a:pPr lvl="1"/>
            <a:r>
              <a:rPr lang="de-DE" dirty="0" err="1" smtClean="0"/>
              <a:t>Fat-Binaries</a:t>
            </a:r>
            <a:r>
              <a:rPr lang="de-DE" dirty="0" smtClean="0"/>
              <a:t> mit eingebetteten </a:t>
            </a:r>
            <a:r>
              <a:rPr lang="de-DE" dirty="0" err="1" smtClean="0"/>
              <a:t>VM‘s</a:t>
            </a:r>
            <a:r>
              <a:rPr lang="de-DE" dirty="0" smtClean="0"/>
              <a:t> und statisch verlinkten nativen </a:t>
            </a:r>
            <a:r>
              <a:rPr lang="de-DE" dirty="0" err="1" smtClean="0"/>
              <a:t>Libs</a:t>
            </a:r>
            <a:endParaRPr lang="de-DE" dirty="0" smtClean="0"/>
          </a:p>
          <a:p>
            <a:pPr lvl="1"/>
            <a:endParaRPr lang="de-DE" dirty="0" smtClean="0"/>
          </a:p>
          <a:p>
            <a:pPr lvl="1"/>
            <a:endParaRPr lang="de-DE" dirty="0"/>
          </a:p>
          <a:p>
            <a:endParaRPr lang="de-DE" dirty="0"/>
          </a:p>
          <a:p>
            <a:pPr marL="268288" lvl="1" indent="0">
              <a:buNone/>
            </a:pPr>
            <a:endParaRPr lang="de-DE" dirty="0"/>
          </a:p>
          <a:p>
            <a:pPr marL="268288" lvl="1" indent="0">
              <a:buNone/>
            </a:pPr>
            <a:endParaRPr lang="de-DE" dirty="0" smtClean="0"/>
          </a:p>
          <a:p>
            <a:pPr marL="0" indent="0">
              <a:buNone/>
            </a:pPr>
            <a:endParaRPr lang="de-DE" dirty="0"/>
          </a:p>
          <a:p>
            <a:pPr marL="0" indent="0">
              <a:buNone/>
            </a:pPr>
            <a:endParaRPr lang="de-DE" dirty="0"/>
          </a:p>
        </p:txBody>
      </p:sp>
      <p:sp>
        <p:nvSpPr>
          <p:cNvPr id="4" name="Datumsplatzhalter 3"/>
          <p:cNvSpPr>
            <a:spLocks noGrp="1"/>
          </p:cNvSpPr>
          <p:nvPr>
            <p:ph type="dt" sz="half" idx="10"/>
          </p:nvPr>
        </p:nvSpPr>
        <p:spPr/>
        <p:txBody>
          <a:bodyPr/>
          <a:lstStyle/>
          <a:p>
            <a:fld id="{4F396647-2477-4814-8B64-75529ACA0C36}" type="datetime1">
              <a:rPr lang="de-DE" smtClean="0"/>
              <a:t>03.11.2014</a:t>
            </a:fld>
            <a:endParaRPr lang="de-DE"/>
          </a:p>
        </p:txBody>
      </p:sp>
      <p:sp>
        <p:nvSpPr>
          <p:cNvPr id="6" name="Foliennummernplatzhalter 5"/>
          <p:cNvSpPr>
            <a:spLocks noGrp="1"/>
          </p:cNvSpPr>
          <p:nvPr>
            <p:ph type="sldNum" sz="quarter" idx="12"/>
          </p:nvPr>
        </p:nvSpPr>
        <p:spPr/>
        <p:txBody>
          <a:bodyPr/>
          <a:lstStyle/>
          <a:p>
            <a:fld id="{4903BD85-9D3F-4103-89E5-2FC5446601FE}" type="slidenum">
              <a:rPr lang="de-DE" smtClean="0"/>
              <a:pPr/>
              <a:t>37</a:t>
            </a:fld>
            <a:endParaRPr lang="de-DE"/>
          </a:p>
        </p:txBody>
      </p:sp>
      <p:sp>
        <p:nvSpPr>
          <p:cNvPr id="7" name="Fußzeilenplatzhalter 4"/>
          <p:cNvSpPr>
            <a:spLocks noGrp="1"/>
          </p:cNvSpPr>
          <p:nvPr>
            <p:ph type="ftr" sz="quarter" idx="11"/>
          </p:nvPr>
        </p:nvSpPr>
        <p:spPr>
          <a:xfrm>
            <a:off x="1895112" y="6429396"/>
            <a:ext cx="6034474" cy="365125"/>
          </a:xfrm>
        </p:spPr>
        <p:txBody>
          <a:bodyPr/>
          <a:lstStyle/>
          <a:p>
            <a:r>
              <a:rPr lang="de-DE" dirty="0" smtClean="0"/>
              <a:t>Neuerungen in Java 8</a:t>
            </a:r>
            <a:endParaRPr lang="de-DE" dirty="0"/>
          </a:p>
        </p:txBody>
      </p:sp>
    </p:spTree>
    <p:extLst>
      <p:ext uri="{BB962C8B-B14F-4D97-AF65-F5344CB8AC3E}">
        <p14:creationId xmlns:p14="http://schemas.microsoft.com/office/powerpoint/2010/main" val="380580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541847" y="1125538"/>
            <a:ext cx="8422765" cy="503262"/>
          </a:xfrm>
        </p:spPr>
        <p:txBody>
          <a:bodyPr/>
          <a:lstStyle/>
          <a:p>
            <a:pPr marL="0" indent="0">
              <a:buNone/>
            </a:pPr>
            <a:r>
              <a:rPr lang="de-DE" b="1" dirty="0" smtClean="0"/>
              <a:t>Checkliste: ‚Veraltete‘ Java-</a:t>
            </a:r>
            <a:r>
              <a:rPr lang="de-DE" b="1" dirty="0" err="1" smtClean="0"/>
              <a:t>Sprachkonstrukte</a:t>
            </a:r>
            <a:endParaRPr lang="de-DE" b="1" dirty="0" smtClean="0"/>
          </a:p>
        </p:txBody>
      </p:sp>
      <p:sp>
        <p:nvSpPr>
          <p:cNvPr id="4" name="Datumsplatzhalter 3"/>
          <p:cNvSpPr>
            <a:spLocks noGrp="1"/>
          </p:cNvSpPr>
          <p:nvPr>
            <p:ph type="dt" sz="half" idx="10"/>
          </p:nvPr>
        </p:nvSpPr>
        <p:spPr/>
        <p:txBody>
          <a:bodyPr/>
          <a:lstStyle/>
          <a:p>
            <a:fld id="{4F396647-2477-4814-8B64-75529ACA0C36}" type="datetime1">
              <a:rPr lang="de-DE" smtClean="0"/>
              <a:t>03.11.2014</a:t>
            </a:fld>
            <a:endParaRPr lang="de-DE"/>
          </a:p>
        </p:txBody>
      </p:sp>
      <p:sp>
        <p:nvSpPr>
          <p:cNvPr id="6" name="Foliennummernplatzhalter 5"/>
          <p:cNvSpPr>
            <a:spLocks noGrp="1"/>
          </p:cNvSpPr>
          <p:nvPr>
            <p:ph type="sldNum" sz="quarter" idx="12"/>
          </p:nvPr>
        </p:nvSpPr>
        <p:spPr/>
        <p:txBody>
          <a:bodyPr/>
          <a:lstStyle/>
          <a:p>
            <a:fld id="{4903BD85-9D3F-4103-89E5-2FC5446601FE}" type="slidenum">
              <a:rPr lang="de-DE" smtClean="0"/>
              <a:pPr/>
              <a:t>38</a:t>
            </a:fld>
            <a:endParaRPr lang="de-DE"/>
          </a:p>
        </p:txBody>
      </p:sp>
      <p:graphicFrame>
        <p:nvGraphicFramePr>
          <p:cNvPr id="7" name="Tabelle 6"/>
          <p:cNvGraphicFramePr>
            <a:graphicFrameLocks noGrp="1"/>
          </p:cNvGraphicFramePr>
          <p:nvPr>
            <p:extLst>
              <p:ext uri="{D42A27DB-BD31-4B8C-83A1-F6EECF244321}">
                <p14:modId xmlns:p14="http://schemas.microsoft.com/office/powerpoint/2010/main" val="759933425"/>
              </p:ext>
            </p:extLst>
          </p:nvPr>
        </p:nvGraphicFramePr>
        <p:xfrm>
          <a:off x="518790" y="1844824"/>
          <a:ext cx="8445822" cy="3038478"/>
        </p:xfrm>
        <a:graphic>
          <a:graphicData uri="http://schemas.openxmlformats.org/drawingml/2006/table">
            <a:tbl>
              <a:tblPr firstRow="1" bandRow="1">
                <a:tableStyleId>{21E4AEA4-8DFA-4A89-87EB-49C32662AFE0}</a:tableStyleId>
              </a:tblPr>
              <a:tblGrid>
                <a:gridCol w="3405138"/>
                <a:gridCol w="5040684"/>
              </a:tblGrid>
              <a:tr h="360040">
                <a:tc>
                  <a:txBody>
                    <a:bodyPr/>
                    <a:lstStyle/>
                    <a:p>
                      <a:pPr algn="ctr"/>
                      <a:r>
                        <a:rPr lang="de-DE" dirty="0" smtClean="0"/>
                        <a:t>Konstrukt</a:t>
                      </a:r>
                      <a:endParaRPr lang="de-DE" b="1" dirty="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dirty="0" smtClean="0"/>
                        <a:t>Ersatz</a:t>
                      </a:r>
                      <a:endParaRPr lang="de-DE" b="1" dirty="0" smtClean="0"/>
                    </a:p>
                  </a:txBody>
                  <a:tcPr anchor="ctr"/>
                </a:tc>
              </a:tr>
              <a:tr h="44545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b="0" dirty="0" smtClean="0"/>
                        <a:t>Arrays </a:t>
                      </a:r>
                      <a:r>
                        <a:rPr lang="de-DE" b="0" i="1" dirty="0" smtClean="0"/>
                        <a:t>(außer</a:t>
                      </a:r>
                      <a:r>
                        <a:rPr lang="de-DE" b="0" i="1" baseline="0" dirty="0" smtClean="0"/>
                        <a:t> primitive)</a:t>
                      </a:r>
                      <a:endParaRPr lang="de-DE" b="0" i="1" dirty="0" smtClean="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b="0" dirty="0" smtClean="0"/>
                        <a:t>Generischer Container (seit 1.5)</a:t>
                      </a:r>
                    </a:p>
                  </a:txBody>
                  <a:tcPr anchor="ctr"/>
                </a:tc>
              </a:tr>
              <a:tr h="44545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b="0" dirty="0" smtClean="0"/>
                        <a:t>Anonyme</a:t>
                      </a:r>
                      <a:r>
                        <a:rPr lang="de-DE" b="0" baseline="0" dirty="0" smtClean="0"/>
                        <a:t> &amp; Innere Klassen</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b="0" dirty="0" smtClean="0"/>
                        <a:t>Lambda</a:t>
                      </a:r>
                      <a:r>
                        <a:rPr lang="de-DE" b="0" baseline="0" dirty="0" smtClean="0"/>
                        <a:t> </a:t>
                      </a:r>
                      <a:r>
                        <a:rPr lang="de-DE" b="0" baseline="0" dirty="0" err="1" smtClean="0"/>
                        <a:t>Expressions</a:t>
                      </a:r>
                      <a:endParaRPr lang="de-DE" b="0" dirty="0" smtClean="0"/>
                    </a:p>
                  </a:txBody>
                  <a:tcPr anchor="ctr"/>
                </a:tc>
              </a:tr>
              <a:tr h="44545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b="0" dirty="0" smtClean="0"/>
                        <a:t>Abstrakte Klassen</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b="0" baseline="0" dirty="0" smtClean="0"/>
                        <a:t>Interfaces mit Default Methoden</a:t>
                      </a:r>
                      <a:endParaRPr lang="de-DE" b="0" dirty="0" smtClean="0"/>
                    </a:p>
                  </a:txBody>
                  <a:tcPr anchor="ctr"/>
                </a:tc>
              </a:tr>
              <a:tr h="44545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b="0" dirty="0" err="1" smtClean="0"/>
                        <a:t>For</a:t>
                      </a:r>
                      <a:r>
                        <a:rPr lang="de-DE" b="0" dirty="0" smtClean="0"/>
                        <a:t>-Schleife</a:t>
                      </a:r>
                      <a:r>
                        <a:rPr lang="de-DE" b="0" baseline="0" dirty="0" smtClean="0"/>
                        <a:t> </a:t>
                      </a:r>
                      <a:r>
                        <a:rPr lang="de-DE" b="0" dirty="0" smtClean="0"/>
                        <a:t>(1.5)</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b="0" dirty="0" err="1" smtClean="0">
                          <a:latin typeface="Courier New" pitchFamily="49" charset="0"/>
                          <a:cs typeface="Courier New" pitchFamily="49" charset="0"/>
                        </a:rPr>
                        <a:t>forEach</a:t>
                      </a:r>
                      <a:r>
                        <a:rPr lang="de-DE" b="0" dirty="0" smtClean="0">
                          <a:latin typeface="Courier New" pitchFamily="49" charset="0"/>
                          <a:cs typeface="Courier New" pitchFamily="49" charset="0"/>
                        </a:rPr>
                        <a:t>()</a:t>
                      </a:r>
                    </a:p>
                  </a:txBody>
                  <a:tcPr anchor="ctr"/>
                </a:tc>
              </a:tr>
              <a:tr h="44545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b="0" dirty="0" err="1" smtClean="0"/>
                        <a:t>Checked</a:t>
                      </a:r>
                      <a:r>
                        <a:rPr lang="de-DE" b="0" dirty="0" smtClean="0"/>
                        <a:t> </a:t>
                      </a:r>
                      <a:r>
                        <a:rPr lang="de-DE" b="0" dirty="0" err="1" smtClean="0"/>
                        <a:t>Exceptions</a:t>
                      </a:r>
                      <a:endParaRPr lang="de-DE" b="0" dirty="0" smtClean="0"/>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b="0" dirty="0" err="1" smtClean="0"/>
                        <a:t>Unchecked</a:t>
                      </a:r>
                      <a:r>
                        <a:rPr lang="de-DE" b="0" dirty="0" smtClean="0"/>
                        <a:t> </a:t>
                      </a:r>
                      <a:r>
                        <a:rPr lang="de-DE" b="0" dirty="0" err="1" smtClean="0"/>
                        <a:t>Exceptions</a:t>
                      </a:r>
                      <a:endParaRPr lang="de-DE" b="0" dirty="0" smtClean="0"/>
                    </a:p>
                  </a:txBody>
                  <a:tcPr anchor="ctr"/>
                </a:tc>
              </a:tr>
              <a:tr h="44545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b="1" dirty="0" smtClean="0"/>
                        <a:t>null</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b="0" dirty="0" smtClean="0">
                          <a:latin typeface="Courier New" pitchFamily="49" charset="0"/>
                          <a:cs typeface="Courier New" pitchFamily="49" charset="0"/>
                        </a:rPr>
                        <a:t>Optional&lt;T&gt;</a:t>
                      </a:r>
                    </a:p>
                  </a:txBody>
                  <a:tcPr anchor="ctr"/>
                </a:tc>
              </a:tr>
            </a:tbl>
          </a:graphicData>
        </a:graphic>
      </p:graphicFrame>
      <p:sp>
        <p:nvSpPr>
          <p:cNvPr id="8" name="Fußzeilenplatzhalter 4"/>
          <p:cNvSpPr>
            <a:spLocks noGrp="1"/>
          </p:cNvSpPr>
          <p:nvPr>
            <p:ph type="ftr" sz="quarter" idx="11"/>
          </p:nvPr>
        </p:nvSpPr>
        <p:spPr>
          <a:xfrm>
            <a:off x="1895112" y="6429396"/>
            <a:ext cx="6034474" cy="365125"/>
          </a:xfrm>
        </p:spPr>
        <p:txBody>
          <a:bodyPr/>
          <a:lstStyle/>
          <a:p>
            <a:r>
              <a:rPr lang="de-DE" dirty="0" smtClean="0"/>
              <a:t>Neuerungen in Java 8</a:t>
            </a:r>
            <a:endParaRPr lang="de-DE" dirty="0"/>
          </a:p>
        </p:txBody>
      </p:sp>
    </p:spTree>
    <p:extLst>
      <p:ext uri="{BB962C8B-B14F-4D97-AF65-F5344CB8AC3E}">
        <p14:creationId xmlns:p14="http://schemas.microsoft.com/office/powerpoint/2010/main" val="301820155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p:cNvSpPr>
            <a:spLocks noGrp="1"/>
          </p:cNvSpPr>
          <p:nvPr>
            <p:ph type="ctrTitle"/>
          </p:nvPr>
        </p:nvSpPr>
        <p:spPr>
          <a:xfrm>
            <a:off x="539749" y="2637059"/>
            <a:ext cx="8424863" cy="2880173"/>
          </a:xfrm>
        </p:spPr>
        <p:txBody>
          <a:bodyPr/>
          <a:lstStyle/>
          <a:p>
            <a:r>
              <a:rPr lang="de-DE" dirty="0" smtClean="0"/>
              <a:t>So </a:t>
            </a:r>
            <a:r>
              <a:rPr lang="de-DE" dirty="0" err="1" smtClean="0"/>
              <a:t>long</a:t>
            </a:r>
            <a:r>
              <a:rPr lang="de-DE" dirty="0" smtClean="0"/>
              <a:t>…</a:t>
            </a:r>
            <a:br>
              <a:rPr lang="de-DE" dirty="0" smtClean="0"/>
            </a:br>
            <a:r>
              <a:rPr lang="de-DE" dirty="0"/>
              <a:t/>
            </a:r>
            <a:br>
              <a:rPr lang="de-DE" dirty="0"/>
            </a:br>
            <a:r>
              <a:rPr lang="de-DE" dirty="0" err="1" smtClean="0"/>
              <a:t>Wenns</a:t>
            </a:r>
            <a:r>
              <a:rPr lang="de-DE" dirty="0" smtClean="0"/>
              <a:t> später noch Fragen gibt: </a:t>
            </a:r>
            <a:r>
              <a:rPr lang="de-DE" u="sng" dirty="0" smtClean="0"/>
              <a:t>giese@adesso.de</a:t>
            </a:r>
            <a:r>
              <a:rPr lang="de-DE" dirty="0" smtClean="0"/>
              <a:t/>
            </a:r>
            <a:br>
              <a:rPr lang="de-DE" dirty="0" smtClean="0"/>
            </a:br>
            <a:endParaRPr lang="de-DE"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marL="0" indent="0">
              <a:buNone/>
            </a:pPr>
            <a:r>
              <a:rPr lang="de-DE" sz="2000" b="1" dirty="0" smtClean="0"/>
              <a:t>Klassische Java - Interfaces</a:t>
            </a:r>
            <a:endParaRPr lang="de-DE" sz="2000" b="1" dirty="0"/>
          </a:p>
        </p:txBody>
      </p:sp>
      <p:sp>
        <p:nvSpPr>
          <p:cNvPr id="4" name="Datumsplatzhalter 3"/>
          <p:cNvSpPr>
            <a:spLocks noGrp="1"/>
          </p:cNvSpPr>
          <p:nvPr>
            <p:ph type="dt" sz="half" idx="10"/>
          </p:nvPr>
        </p:nvSpPr>
        <p:spPr/>
        <p:txBody>
          <a:bodyPr/>
          <a:lstStyle/>
          <a:p>
            <a:fld id="{4F396647-2477-4814-8B64-75529ACA0C36}" type="datetime1">
              <a:rPr lang="de-DE" smtClean="0"/>
              <a:t>03.11.2014</a:t>
            </a:fld>
            <a:endParaRPr lang="de-DE"/>
          </a:p>
        </p:txBody>
      </p:sp>
      <p:sp>
        <p:nvSpPr>
          <p:cNvPr id="6" name="Foliennummernplatzhalter 5"/>
          <p:cNvSpPr>
            <a:spLocks noGrp="1"/>
          </p:cNvSpPr>
          <p:nvPr>
            <p:ph type="sldNum" sz="quarter" idx="12"/>
          </p:nvPr>
        </p:nvSpPr>
        <p:spPr/>
        <p:txBody>
          <a:bodyPr/>
          <a:lstStyle/>
          <a:p>
            <a:fld id="{4903BD85-9D3F-4103-89E5-2FC5446601FE}" type="slidenum">
              <a:rPr lang="de-DE" smtClean="0"/>
              <a:pPr/>
              <a:t>4</a:t>
            </a:fld>
            <a:endParaRPr lang="de-DE"/>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3808" y="1625192"/>
            <a:ext cx="2805113" cy="4587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528" y="1628800"/>
            <a:ext cx="1819275" cy="885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09200" y="1493095"/>
            <a:ext cx="4114800" cy="5953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Fußzeilenplatzhalter 4"/>
          <p:cNvSpPr>
            <a:spLocks noGrp="1"/>
          </p:cNvSpPr>
          <p:nvPr>
            <p:ph type="ftr" sz="quarter" idx="11"/>
          </p:nvPr>
        </p:nvSpPr>
        <p:spPr>
          <a:xfrm>
            <a:off x="1895112" y="6429396"/>
            <a:ext cx="6034474" cy="365125"/>
          </a:xfrm>
        </p:spPr>
        <p:txBody>
          <a:bodyPr/>
          <a:lstStyle/>
          <a:p>
            <a:r>
              <a:rPr lang="de-DE" dirty="0" smtClean="0"/>
              <a:t>Neuerungen in Java 8</a:t>
            </a:r>
            <a:endParaRPr lang="de-DE" dirty="0"/>
          </a:p>
        </p:txBody>
      </p:sp>
    </p:spTree>
    <p:extLst>
      <p:ext uri="{BB962C8B-B14F-4D97-AF65-F5344CB8AC3E}">
        <p14:creationId xmlns:p14="http://schemas.microsoft.com/office/powerpoint/2010/main" val="3953955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p:cTn id="7" dur="500" fill="hold"/>
                                        <p:tgtEl>
                                          <p:spTgt spid="1028"/>
                                        </p:tgtEl>
                                        <p:attrNameLst>
                                          <p:attrName>ppt_w</p:attrName>
                                        </p:attrNameLst>
                                      </p:cBhvr>
                                      <p:tavLst>
                                        <p:tav tm="0">
                                          <p:val>
                                            <p:fltVal val="0"/>
                                          </p:val>
                                        </p:tav>
                                        <p:tav tm="100000">
                                          <p:val>
                                            <p:strVal val="#ppt_w"/>
                                          </p:val>
                                        </p:tav>
                                      </p:tavLst>
                                    </p:anim>
                                    <p:anim calcmode="lin" valueType="num">
                                      <p:cBhvr>
                                        <p:cTn id="8" dur="500" fill="hold"/>
                                        <p:tgtEl>
                                          <p:spTgt spid="1028"/>
                                        </p:tgtEl>
                                        <p:attrNameLst>
                                          <p:attrName>ppt_h</p:attrName>
                                        </p:attrNameLst>
                                      </p:cBhvr>
                                      <p:tavLst>
                                        <p:tav tm="0">
                                          <p:val>
                                            <p:fltVal val="0"/>
                                          </p:val>
                                        </p:tav>
                                        <p:tav tm="100000">
                                          <p:val>
                                            <p:strVal val="#ppt_h"/>
                                          </p:val>
                                        </p:tav>
                                      </p:tavLst>
                                    </p:anim>
                                    <p:animEffect transition="in" filter="fade">
                                      <p:cBhvr>
                                        <p:cTn id="9" dur="500"/>
                                        <p:tgtEl>
                                          <p:spTgt spid="1028"/>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027"/>
                                        </p:tgtEl>
                                        <p:attrNameLst>
                                          <p:attrName>style.visibility</p:attrName>
                                        </p:attrNameLst>
                                      </p:cBhvr>
                                      <p:to>
                                        <p:strVal val="visible"/>
                                      </p:to>
                                    </p:set>
                                    <p:anim calcmode="lin" valueType="num">
                                      <p:cBhvr>
                                        <p:cTn id="14" dur="500" fill="hold"/>
                                        <p:tgtEl>
                                          <p:spTgt spid="1027"/>
                                        </p:tgtEl>
                                        <p:attrNameLst>
                                          <p:attrName>ppt_w</p:attrName>
                                        </p:attrNameLst>
                                      </p:cBhvr>
                                      <p:tavLst>
                                        <p:tav tm="0">
                                          <p:val>
                                            <p:fltVal val="0"/>
                                          </p:val>
                                        </p:tav>
                                        <p:tav tm="100000">
                                          <p:val>
                                            <p:strVal val="#ppt_w"/>
                                          </p:val>
                                        </p:tav>
                                      </p:tavLst>
                                    </p:anim>
                                    <p:anim calcmode="lin" valueType="num">
                                      <p:cBhvr>
                                        <p:cTn id="15" dur="500" fill="hold"/>
                                        <p:tgtEl>
                                          <p:spTgt spid="1027"/>
                                        </p:tgtEl>
                                        <p:attrNameLst>
                                          <p:attrName>ppt_h</p:attrName>
                                        </p:attrNameLst>
                                      </p:cBhvr>
                                      <p:tavLst>
                                        <p:tav tm="0">
                                          <p:val>
                                            <p:fltVal val="0"/>
                                          </p:val>
                                        </p:tav>
                                        <p:tav tm="100000">
                                          <p:val>
                                            <p:strVal val="#ppt_h"/>
                                          </p:val>
                                        </p:tav>
                                      </p:tavLst>
                                    </p:anim>
                                    <p:animEffect transition="in" filter="fade">
                                      <p:cBhvr>
                                        <p:cTn id="16" dur="500"/>
                                        <p:tgtEl>
                                          <p:spTgt spid="102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1029"/>
                                        </p:tgtEl>
                                        <p:attrNameLst>
                                          <p:attrName>style.visibility</p:attrName>
                                        </p:attrNameLst>
                                      </p:cBhvr>
                                      <p:to>
                                        <p:strVal val="visible"/>
                                      </p:to>
                                    </p:set>
                                    <p:anim calcmode="lin" valueType="num">
                                      <p:cBhvr>
                                        <p:cTn id="21" dur="500" fill="hold"/>
                                        <p:tgtEl>
                                          <p:spTgt spid="1029"/>
                                        </p:tgtEl>
                                        <p:attrNameLst>
                                          <p:attrName>ppt_w</p:attrName>
                                        </p:attrNameLst>
                                      </p:cBhvr>
                                      <p:tavLst>
                                        <p:tav tm="0">
                                          <p:val>
                                            <p:fltVal val="0"/>
                                          </p:val>
                                        </p:tav>
                                        <p:tav tm="100000">
                                          <p:val>
                                            <p:strVal val="#ppt_w"/>
                                          </p:val>
                                        </p:tav>
                                      </p:tavLst>
                                    </p:anim>
                                    <p:anim calcmode="lin" valueType="num">
                                      <p:cBhvr>
                                        <p:cTn id="22" dur="500" fill="hold"/>
                                        <p:tgtEl>
                                          <p:spTgt spid="1029"/>
                                        </p:tgtEl>
                                        <p:attrNameLst>
                                          <p:attrName>ppt_h</p:attrName>
                                        </p:attrNameLst>
                                      </p:cBhvr>
                                      <p:tavLst>
                                        <p:tav tm="0">
                                          <p:val>
                                            <p:fltVal val="0"/>
                                          </p:val>
                                        </p:tav>
                                        <p:tav tm="100000">
                                          <p:val>
                                            <p:strVal val="#ppt_h"/>
                                          </p:val>
                                        </p:tav>
                                      </p:tavLst>
                                    </p:anim>
                                    <p:animEffect transition="in" filter="fade">
                                      <p:cBhvr>
                                        <p:cTn id="23" dur="500"/>
                                        <p:tgtEl>
                                          <p:spTgt spid="10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marL="0" indent="0">
              <a:buNone/>
            </a:pPr>
            <a:r>
              <a:rPr lang="de-DE" b="1" dirty="0" smtClean="0"/>
              <a:t>Further Reading</a:t>
            </a:r>
            <a:endParaRPr lang="en-US" b="1" dirty="0" smtClean="0">
              <a:hlinkClick r:id="rId2"/>
            </a:endParaRPr>
          </a:p>
          <a:p>
            <a:r>
              <a:rPr lang="de-DE" dirty="0">
                <a:hlinkClick r:id="rId3"/>
              </a:rPr>
              <a:t>Tech </a:t>
            </a:r>
            <a:r>
              <a:rPr lang="de-DE" dirty="0" err="1">
                <a:hlinkClick r:id="rId3"/>
              </a:rPr>
              <a:t>Empower</a:t>
            </a:r>
            <a:r>
              <a:rPr lang="de-DE" dirty="0">
                <a:hlinkClick r:id="rId3"/>
              </a:rPr>
              <a:t>: </a:t>
            </a:r>
            <a:r>
              <a:rPr lang="de-DE" dirty="0" err="1">
                <a:hlinkClick r:id="rId3"/>
              </a:rPr>
              <a:t>Everything</a:t>
            </a:r>
            <a:r>
              <a:rPr lang="de-DE" dirty="0">
                <a:hlinkClick r:id="rId3"/>
              </a:rPr>
              <a:t> </a:t>
            </a:r>
            <a:r>
              <a:rPr lang="de-DE" dirty="0" err="1">
                <a:hlinkClick r:id="rId3"/>
              </a:rPr>
              <a:t>about</a:t>
            </a:r>
            <a:r>
              <a:rPr lang="de-DE" dirty="0">
                <a:hlinkClick r:id="rId3"/>
              </a:rPr>
              <a:t> Java </a:t>
            </a:r>
            <a:r>
              <a:rPr lang="de-DE" dirty="0" smtClean="0">
                <a:hlinkClick r:id="rId3"/>
              </a:rPr>
              <a:t>8</a:t>
            </a:r>
            <a:endParaRPr lang="de-DE" dirty="0" smtClean="0"/>
          </a:p>
          <a:p>
            <a:r>
              <a:rPr lang="de-DE" dirty="0">
                <a:hlinkClick r:id="rId4"/>
              </a:rPr>
              <a:t>Maurice </a:t>
            </a:r>
            <a:r>
              <a:rPr lang="de-DE" dirty="0" err="1">
                <a:hlinkClick r:id="rId4"/>
              </a:rPr>
              <a:t>Naftalin's</a:t>
            </a:r>
            <a:r>
              <a:rPr lang="de-DE" dirty="0">
                <a:hlinkClick r:id="rId4"/>
              </a:rPr>
              <a:t> Lambda </a:t>
            </a:r>
            <a:r>
              <a:rPr lang="de-DE" dirty="0" smtClean="0">
                <a:hlinkClick r:id="rId4"/>
              </a:rPr>
              <a:t>FAQ</a:t>
            </a:r>
            <a:endParaRPr lang="en-US" dirty="0" smtClean="0">
              <a:hlinkClick r:id="rId2"/>
            </a:endParaRPr>
          </a:p>
          <a:p>
            <a:r>
              <a:rPr lang="en-US" dirty="0" smtClean="0">
                <a:hlinkClick r:id="rId2"/>
              </a:rPr>
              <a:t>Brian Goetz: State Of The Lambda</a:t>
            </a:r>
            <a:endParaRPr lang="en-US" dirty="0" smtClean="0"/>
          </a:p>
          <a:p>
            <a:r>
              <a:rPr lang="en-US" dirty="0" smtClean="0">
                <a:hlinkClick r:id="rId5"/>
              </a:rPr>
              <a:t>Brian Goetz: State Of The Lambda – </a:t>
            </a:r>
            <a:r>
              <a:rPr lang="en-US" dirty="0" err="1" smtClean="0">
                <a:hlinkClick r:id="rId5"/>
              </a:rPr>
              <a:t>Libaries</a:t>
            </a:r>
            <a:r>
              <a:rPr lang="en-US" dirty="0" smtClean="0">
                <a:hlinkClick r:id="rId5"/>
              </a:rPr>
              <a:t> Edition</a:t>
            </a:r>
            <a:endParaRPr lang="en-US" dirty="0" smtClean="0"/>
          </a:p>
          <a:p>
            <a:r>
              <a:rPr lang="en-US" dirty="0" smtClean="0">
                <a:hlinkClick r:id="rId6"/>
              </a:rPr>
              <a:t>Brian Goetz: Lambda Translation (2012)</a:t>
            </a:r>
            <a:endParaRPr lang="en-US" dirty="0" smtClean="0"/>
          </a:p>
          <a:p>
            <a:r>
              <a:rPr lang="de-DE" dirty="0" smtClean="0">
                <a:hlinkClick r:id="rId7"/>
              </a:rPr>
              <a:t>Brian Goetz: </a:t>
            </a:r>
            <a:r>
              <a:rPr lang="de-DE" dirty="0" err="1" smtClean="0">
                <a:hlinkClick r:id="rId7"/>
              </a:rPr>
              <a:t>Implementing</a:t>
            </a:r>
            <a:r>
              <a:rPr lang="de-DE" dirty="0" smtClean="0">
                <a:hlinkClick r:id="rId7"/>
              </a:rPr>
              <a:t> Lambda </a:t>
            </a:r>
            <a:r>
              <a:rPr lang="de-DE" dirty="0" err="1" smtClean="0">
                <a:hlinkClick r:id="rId7"/>
              </a:rPr>
              <a:t>Expressions</a:t>
            </a:r>
            <a:r>
              <a:rPr lang="de-DE" dirty="0" smtClean="0">
                <a:hlinkClick r:id="rId7"/>
              </a:rPr>
              <a:t> in Java</a:t>
            </a:r>
            <a:endParaRPr lang="de-DE" dirty="0" smtClean="0"/>
          </a:p>
          <a:p>
            <a:pPr marL="0" indent="0">
              <a:buNone/>
            </a:pPr>
            <a:endParaRPr lang="de-DE" dirty="0"/>
          </a:p>
        </p:txBody>
      </p:sp>
      <p:sp>
        <p:nvSpPr>
          <p:cNvPr id="4" name="Datumsplatzhalter 3"/>
          <p:cNvSpPr>
            <a:spLocks noGrp="1"/>
          </p:cNvSpPr>
          <p:nvPr>
            <p:ph type="dt" sz="half" idx="10"/>
          </p:nvPr>
        </p:nvSpPr>
        <p:spPr/>
        <p:txBody>
          <a:bodyPr/>
          <a:lstStyle/>
          <a:p>
            <a:fld id="{4F396647-2477-4814-8B64-75529ACA0C36}" type="datetime1">
              <a:rPr lang="de-DE" smtClean="0"/>
              <a:t>03.11.2014</a:t>
            </a:fld>
            <a:endParaRPr lang="de-DE"/>
          </a:p>
        </p:txBody>
      </p:sp>
      <p:sp>
        <p:nvSpPr>
          <p:cNvPr id="5" name="Fußzeilenplatzhalter 4"/>
          <p:cNvSpPr>
            <a:spLocks noGrp="1"/>
          </p:cNvSpPr>
          <p:nvPr>
            <p:ph type="ftr" sz="quarter" idx="11"/>
          </p:nvPr>
        </p:nvSpPr>
        <p:spPr/>
        <p:txBody>
          <a:bodyPr/>
          <a:lstStyle/>
          <a:p>
            <a:r>
              <a:rPr lang="de-DE" smtClean="0"/>
              <a:t>adesso SummIT 2013</a:t>
            </a:r>
            <a:endParaRPr lang="de-DE" dirty="0"/>
          </a:p>
        </p:txBody>
      </p:sp>
      <p:sp>
        <p:nvSpPr>
          <p:cNvPr id="6" name="Foliennummernplatzhalter 5"/>
          <p:cNvSpPr>
            <a:spLocks noGrp="1"/>
          </p:cNvSpPr>
          <p:nvPr>
            <p:ph type="sldNum" sz="quarter" idx="12"/>
          </p:nvPr>
        </p:nvSpPr>
        <p:spPr/>
        <p:txBody>
          <a:bodyPr/>
          <a:lstStyle/>
          <a:p>
            <a:fld id="{4903BD85-9D3F-4103-89E5-2FC5446601FE}" type="slidenum">
              <a:rPr lang="de-DE" smtClean="0"/>
              <a:pPr/>
              <a:t>40</a:t>
            </a:fld>
            <a:endParaRPr lang="de-DE"/>
          </a:p>
        </p:txBody>
      </p:sp>
    </p:spTree>
    <p:extLst>
      <p:ext uri="{BB962C8B-B14F-4D97-AF65-F5344CB8AC3E}">
        <p14:creationId xmlns:p14="http://schemas.microsoft.com/office/powerpoint/2010/main" val="34224137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73EC2082-F74B-4AB3-8131-EFAAE334497D}" type="datetime1">
              <a:rPr lang="de-DE" smtClean="0"/>
              <a:t>03.11.2014</a:t>
            </a:fld>
            <a:endParaRPr lang="de-DE" dirty="0"/>
          </a:p>
        </p:txBody>
      </p:sp>
      <p:sp>
        <p:nvSpPr>
          <p:cNvPr id="7" name="Foliennummernplatzhalter 6"/>
          <p:cNvSpPr>
            <a:spLocks noGrp="1"/>
          </p:cNvSpPr>
          <p:nvPr>
            <p:ph type="sldNum" sz="quarter" idx="12"/>
          </p:nvPr>
        </p:nvSpPr>
        <p:spPr/>
        <p:txBody>
          <a:bodyPr/>
          <a:lstStyle/>
          <a:p>
            <a:fld id="{4903BD85-9D3F-4103-89E5-2FC5446601FE}" type="slidenum">
              <a:rPr lang="de-DE" smtClean="0"/>
              <a:pPr/>
              <a:t>5</a:t>
            </a:fld>
            <a:endParaRPr lang="de-DE" dirty="0"/>
          </a:p>
        </p:txBody>
      </p:sp>
      <p:pic>
        <p:nvPicPr>
          <p:cNvPr id="1027" name="Picture 3" descr="D:\Projekte\dday_java8\img\Runnabl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 y="1772816"/>
            <a:ext cx="2610078" cy="95258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02084" y="1742316"/>
            <a:ext cx="3429000" cy="914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5576" y="4722539"/>
            <a:ext cx="2609850" cy="914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02084" y="4731229"/>
            <a:ext cx="3505200" cy="971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Inhaltsplatzhalter 2"/>
          <p:cNvSpPr txBox="1">
            <a:spLocks/>
          </p:cNvSpPr>
          <p:nvPr/>
        </p:nvSpPr>
        <p:spPr>
          <a:xfrm>
            <a:off x="541847" y="1125538"/>
            <a:ext cx="8422765" cy="4895850"/>
          </a:xfrm>
          <a:prstGeom prst="rect">
            <a:avLst/>
          </a:prstGeom>
        </p:spPr>
        <p:txBody>
          <a:bodyPr vert="horz" lIns="0" tIns="0" rIns="0" bIns="0" rtlCol="0">
            <a:noAutofit/>
          </a:bodyPr>
          <a:lstStyle>
            <a:lvl1pPr marL="268288" indent="-268288" algn="l" defTabSz="914400" rtl="0" eaLnBrk="1" latinLnBrk="0" hangingPunct="1">
              <a:lnSpc>
                <a:spcPts val="2100"/>
              </a:lnSpc>
              <a:spcBef>
                <a:spcPts val="900"/>
              </a:spcBef>
              <a:spcAft>
                <a:spcPts val="100"/>
              </a:spcAft>
              <a:buClr>
                <a:schemeClr val="accent4">
                  <a:lumMod val="75000"/>
                  <a:lumOff val="25000"/>
                </a:schemeClr>
              </a:buClr>
              <a:buSzPct val="60000"/>
              <a:buFont typeface="Arial" pitchFamily="34" charset="0"/>
              <a:buChar char="►"/>
              <a:defRPr sz="1800" kern="1200" baseline="0">
                <a:solidFill>
                  <a:schemeClr val="tx1"/>
                </a:solidFill>
                <a:latin typeface="Arial" pitchFamily="34" charset="0"/>
                <a:ea typeface="+mn-ea"/>
                <a:cs typeface="Arial" pitchFamily="34" charset="0"/>
              </a:defRPr>
            </a:lvl1pPr>
            <a:lvl2pPr marL="538163" indent="-269875" algn="l" defTabSz="914400" rtl="0" eaLnBrk="1" latinLnBrk="0" hangingPunct="1">
              <a:lnSpc>
                <a:spcPts val="2100"/>
              </a:lnSpc>
              <a:spcBef>
                <a:spcPts val="400"/>
              </a:spcBef>
              <a:spcAft>
                <a:spcPts val="200"/>
              </a:spcAft>
              <a:buClr>
                <a:schemeClr val="accent4">
                  <a:lumMod val="75000"/>
                  <a:lumOff val="25000"/>
                </a:schemeClr>
              </a:buClr>
              <a:buSzPct val="90000"/>
              <a:buFont typeface="Arial" pitchFamily="34" charset="0"/>
              <a:buChar char="&gt;"/>
              <a:defRPr sz="1800" kern="1200">
                <a:solidFill>
                  <a:schemeClr val="tx1"/>
                </a:solidFill>
                <a:latin typeface="Arial" pitchFamily="34" charset="0"/>
                <a:ea typeface="+mn-ea"/>
                <a:cs typeface="Arial" pitchFamily="34" charset="0"/>
              </a:defRPr>
            </a:lvl2pPr>
            <a:lvl3pPr marL="806450" indent="-244475" algn="l" defTabSz="914400" rtl="0" eaLnBrk="1" latinLnBrk="0" hangingPunct="1">
              <a:lnSpc>
                <a:spcPts val="2100"/>
              </a:lnSpc>
              <a:spcBef>
                <a:spcPts val="400"/>
              </a:spcBef>
              <a:spcAft>
                <a:spcPts val="200"/>
              </a:spcAft>
              <a:buClr>
                <a:schemeClr val="accent4">
                  <a:lumMod val="75000"/>
                  <a:lumOff val="25000"/>
                </a:schemeClr>
              </a:buClr>
              <a:buFont typeface="Arial" pitchFamily="34" charset="0"/>
              <a:buChar char="–"/>
              <a:defRPr sz="18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None/>
            </a:pPr>
            <a:r>
              <a:rPr lang="de-DE" sz="2000" b="1" dirty="0"/>
              <a:t>SAM (Single Abstract </a:t>
            </a:r>
            <a:r>
              <a:rPr lang="de-DE" sz="2000" b="1" dirty="0" err="1"/>
              <a:t>Method</a:t>
            </a:r>
            <a:r>
              <a:rPr lang="de-DE" sz="2000" b="1" dirty="0"/>
              <a:t>) Interfaces</a:t>
            </a:r>
            <a:endParaRPr lang="de-DE" sz="2000" dirty="0"/>
          </a:p>
        </p:txBody>
      </p:sp>
      <p:pic>
        <p:nvPicPr>
          <p:cNvPr id="1026" name="Picture 2" descr="C:\Users\x002664\dday\EventHandler.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67744" y="3220989"/>
            <a:ext cx="3753374" cy="704948"/>
          </a:xfrm>
          <a:prstGeom prst="rect">
            <a:avLst/>
          </a:prstGeom>
          <a:noFill/>
          <a:extLst>
            <a:ext uri="{909E8E84-426E-40DD-AFC4-6F175D3DCCD1}">
              <a14:hiddenFill xmlns:a14="http://schemas.microsoft.com/office/drawing/2010/main">
                <a:solidFill>
                  <a:srgbClr val="FFFFFF"/>
                </a:solidFill>
              </a14:hiddenFill>
            </a:ext>
          </a:extLst>
        </p:spPr>
      </p:pic>
      <p:sp>
        <p:nvSpPr>
          <p:cNvPr id="14" name="Fußzeilenplatzhalter 4"/>
          <p:cNvSpPr>
            <a:spLocks noGrp="1"/>
          </p:cNvSpPr>
          <p:nvPr>
            <p:ph type="ftr" sz="quarter" idx="11"/>
          </p:nvPr>
        </p:nvSpPr>
        <p:spPr>
          <a:xfrm>
            <a:off x="1895112" y="6429396"/>
            <a:ext cx="6034474" cy="365125"/>
          </a:xfrm>
        </p:spPr>
        <p:txBody>
          <a:bodyPr/>
          <a:lstStyle/>
          <a:p>
            <a:r>
              <a:rPr lang="de-DE" dirty="0" smtClean="0"/>
              <a:t>Neuerungen in Java 8</a:t>
            </a:r>
            <a:endParaRPr lang="de-DE" dirty="0"/>
          </a:p>
        </p:txBody>
      </p:sp>
    </p:spTree>
    <p:extLst>
      <p:ext uri="{BB962C8B-B14F-4D97-AF65-F5344CB8AC3E}">
        <p14:creationId xmlns:p14="http://schemas.microsoft.com/office/powerpoint/2010/main" val="446128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 calcmode="lin" valueType="num">
                                      <p:cBhvr>
                                        <p:cTn id="7" dur="500" fill="hold"/>
                                        <p:tgtEl>
                                          <p:spTgt spid="1027"/>
                                        </p:tgtEl>
                                        <p:attrNameLst>
                                          <p:attrName>ppt_w</p:attrName>
                                        </p:attrNameLst>
                                      </p:cBhvr>
                                      <p:tavLst>
                                        <p:tav tm="0">
                                          <p:val>
                                            <p:fltVal val="0"/>
                                          </p:val>
                                        </p:tav>
                                        <p:tav tm="100000">
                                          <p:val>
                                            <p:strVal val="#ppt_w"/>
                                          </p:val>
                                        </p:tav>
                                      </p:tavLst>
                                    </p:anim>
                                    <p:anim calcmode="lin" valueType="num">
                                      <p:cBhvr>
                                        <p:cTn id="8" dur="500" fill="hold"/>
                                        <p:tgtEl>
                                          <p:spTgt spid="1027"/>
                                        </p:tgtEl>
                                        <p:attrNameLst>
                                          <p:attrName>ppt_h</p:attrName>
                                        </p:attrNameLst>
                                      </p:cBhvr>
                                      <p:tavLst>
                                        <p:tav tm="0">
                                          <p:val>
                                            <p:fltVal val="0"/>
                                          </p:val>
                                        </p:tav>
                                        <p:tav tm="100000">
                                          <p:val>
                                            <p:strVal val="#ppt_h"/>
                                          </p:val>
                                        </p:tav>
                                      </p:tavLst>
                                    </p:anim>
                                    <p:animEffect transition="in" filter="fade">
                                      <p:cBhvr>
                                        <p:cTn id="9" dur="500"/>
                                        <p:tgtEl>
                                          <p:spTgt spid="1027"/>
                                        </p:tgtEl>
                                      </p:cBhvr>
                                    </p:animEffect>
                                  </p:childTnLst>
                                </p:cTn>
                              </p:par>
                              <p:par>
                                <p:cTn id="10" presetID="53" presetClass="entr" presetSubtype="16" fill="hold" nodeType="withEffect">
                                  <p:stCondLst>
                                    <p:cond delay="0"/>
                                  </p:stCondLst>
                                  <p:childTnLst>
                                    <p:set>
                                      <p:cBhvr>
                                        <p:cTn id="11" dur="1" fill="hold">
                                          <p:stCondLst>
                                            <p:cond delay="0"/>
                                          </p:stCondLst>
                                        </p:cTn>
                                        <p:tgtEl>
                                          <p:spTgt spid="1030"/>
                                        </p:tgtEl>
                                        <p:attrNameLst>
                                          <p:attrName>style.visibility</p:attrName>
                                        </p:attrNameLst>
                                      </p:cBhvr>
                                      <p:to>
                                        <p:strVal val="visible"/>
                                      </p:to>
                                    </p:set>
                                    <p:anim calcmode="lin" valueType="num">
                                      <p:cBhvr>
                                        <p:cTn id="12" dur="500" fill="hold"/>
                                        <p:tgtEl>
                                          <p:spTgt spid="1030"/>
                                        </p:tgtEl>
                                        <p:attrNameLst>
                                          <p:attrName>ppt_w</p:attrName>
                                        </p:attrNameLst>
                                      </p:cBhvr>
                                      <p:tavLst>
                                        <p:tav tm="0">
                                          <p:val>
                                            <p:fltVal val="0"/>
                                          </p:val>
                                        </p:tav>
                                        <p:tav tm="100000">
                                          <p:val>
                                            <p:strVal val="#ppt_w"/>
                                          </p:val>
                                        </p:tav>
                                      </p:tavLst>
                                    </p:anim>
                                    <p:anim calcmode="lin" valueType="num">
                                      <p:cBhvr>
                                        <p:cTn id="13" dur="500" fill="hold"/>
                                        <p:tgtEl>
                                          <p:spTgt spid="1030"/>
                                        </p:tgtEl>
                                        <p:attrNameLst>
                                          <p:attrName>ppt_h</p:attrName>
                                        </p:attrNameLst>
                                      </p:cBhvr>
                                      <p:tavLst>
                                        <p:tav tm="0">
                                          <p:val>
                                            <p:fltVal val="0"/>
                                          </p:val>
                                        </p:tav>
                                        <p:tav tm="100000">
                                          <p:val>
                                            <p:strVal val="#ppt_h"/>
                                          </p:val>
                                        </p:tav>
                                      </p:tavLst>
                                    </p:anim>
                                    <p:animEffect transition="in" filter="fade">
                                      <p:cBhvr>
                                        <p:cTn id="14" dur="500"/>
                                        <p:tgtEl>
                                          <p:spTgt spid="1030"/>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1026"/>
                                        </p:tgtEl>
                                        <p:attrNameLst>
                                          <p:attrName>style.visibility</p:attrName>
                                        </p:attrNameLst>
                                      </p:cBhvr>
                                      <p:to>
                                        <p:strVal val="visible"/>
                                      </p:to>
                                    </p:set>
                                    <p:anim calcmode="lin" valueType="num">
                                      <p:cBhvr>
                                        <p:cTn id="19" dur="500" fill="hold"/>
                                        <p:tgtEl>
                                          <p:spTgt spid="1026"/>
                                        </p:tgtEl>
                                        <p:attrNameLst>
                                          <p:attrName>ppt_w</p:attrName>
                                        </p:attrNameLst>
                                      </p:cBhvr>
                                      <p:tavLst>
                                        <p:tav tm="0">
                                          <p:val>
                                            <p:fltVal val="0"/>
                                          </p:val>
                                        </p:tav>
                                        <p:tav tm="100000">
                                          <p:val>
                                            <p:strVal val="#ppt_w"/>
                                          </p:val>
                                        </p:tav>
                                      </p:tavLst>
                                    </p:anim>
                                    <p:anim calcmode="lin" valueType="num">
                                      <p:cBhvr>
                                        <p:cTn id="20" dur="500" fill="hold"/>
                                        <p:tgtEl>
                                          <p:spTgt spid="1026"/>
                                        </p:tgtEl>
                                        <p:attrNameLst>
                                          <p:attrName>ppt_h</p:attrName>
                                        </p:attrNameLst>
                                      </p:cBhvr>
                                      <p:tavLst>
                                        <p:tav tm="0">
                                          <p:val>
                                            <p:fltVal val="0"/>
                                          </p:val>
                                        </p:tav>
                                        <p:tav tm="100000">
                                          <p:val>
                                            <p:strVal val="#ppt_h"/>
                                          </p:val>
                                        </p:tav>
                                      </p:tavLst>
                                    </p:anim>
                                    <p:animEffect transition="in" filter="fade">
                                      <p:cBhvr>
                                        <p:cTn id="21" dur="500"/>
                                        <p:tgtEl>
                                          <p:spTgt spid="1026"/>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2050"/>
                                        </p:tgtEl>
                                        <p:attrNameLst>
                                          <p:attrName>style.visibility</p:attrName>
                                        </p:attrNameLst>
                                      </p:cBhvr>
                                      <p:to>
                                        <p:strVal val="visible"/>
                                      </p:to>
                                    </p:set>
                                    <p:anim calcmode="lin" valueType="num">
                                      <p:cBhvr>
                                        <p:cTn id="26" dur="500" fill="hold"/>
                                        <p:tgtEl>
                                          <p:spTgt spid="2050"/>
                                        </p:tgtEl>
                                        <p:attrNameLst>
                                          <p:attrName>ppt_w</p:attrName>
                                        </p:attrNameLst>
                                      </p:cBhvr>
                                      <p:tavLst>
                                        <p:tav tm="0">
                                          <p:val>
                                            <p:fltVal val="0"/>
                                          </p:val>
                                        </p:tav>
                                        <p:tav tm="100000">
                                          <p:val>
                                            <p:strVal val="#ppt_w"/>
                                          </p:val>
                                        </p:tav>
                                      </p:tavLst>
                                    </p:anim>
                                    <p:anim calcmode="lin" valueType="num">
                                      <p:cBhvr>
                                        <p:cTn id="27" dur="500" fill="hold"/>
                                        <p:tgtEl>
                                          <p:spTgt spid="2050"/>
                                        </p:tgtEl>
                                        <p:attrNameLst>
                                          <p:attrName>ppt_h</p:attrName>
                                        </p:attrNameLst>
                                      </p:cBhvr>
                                      <p:tavLst>
                                        <p:tav tm="0">
                                          <p:val>
                                            <p:fltVal val="0"/>
                                          </p:val>
                                        </p:tav>
                                        <p:tav tm="100000">
                                          <p:val>
                                            <p:strVal val="#ppt_h"/>
                                          </p:val>
                                        </p:tav>
                                      </p:tavLst>
                                    </p:anim>
                                    <p:animEffect transition="in" filter="fade">
                                      <p:cBhvr>
                                        <p:cTn id="28" dur="500"/>
                                        <p:tgtEl>
                                          <p:spTgt spid="2050"/>
                                        </p:tgtEl>
                                      </p:cBhvr>
                                    </p:animEffect>
                                  </p:childTnLst>
                                </p:cTn>
                              </p:par>
                              <p:par>
                                <p:cTn id="29" presetID="53" presetClass="entr" presetSubtype="16" fill="hold" nodeType="withEffect">
                                  <p:stCondLst>
                                    <p:cond delay="0"/>
                                  </p:stCondLst>
                                  <p:childTnLst>
                                    <p:set>
                                      <p:cBhvr>
                                        <p:cTn id="30" dur="1" fill="hold">
                                          <p:stCondLst>
                                            <p:cond delay="0"/>
                                          </p:stCondLst>
                                        </p:cTn>
                                        <p:tgtEl>
                                          <p:spTgt spid="2051"/>
                                        </p:tgtEl>
                                        <p:attrNameLst>
                                          <p:attrName>style.visibility</p:attrName>
                                        </p:attrNameLst>
                                      </p:cBhvr>
                                      <p:to>
                                        <p:strVal val="visible"/>
                                      </p:to>
                                    </p:set>
                                    <p:anim calcmode="lin" valueType="num">
                                      <p:cBhvr>
                                        <p:cTn id="31" dur="500" fill="hold"/>
                                        <p:tgtEl>
                                          <p:spTgt spid="2051"/>
                                        </p:tgtEl>
                                        <p:attrNameLst>
                                          <p:attrName>ppt_w</p:attrName>
                                        </p:attrNameLst>
                                      </p:cBhvr>
                                      <p:tavLst>
                                        <p:tav tm="0">
                                          <p:val>
                                            <p:fltVal val="0"/>
                                          </p:val>
                                        </p:tav>
                                        <p:tav tm="100000">
                                          <p:val>
                                            <p:strVal val="#ppt_w"/>
                                          </p:val>
                                        </p:tav>
                                      </p:tavLst>
                                    </p:anim>
                                    <p:anim calcmode="lin" valueType="num">
                                      <p:cBhvr>
                                        <p:cTn id="32" dur="500" fill="hold"/>
                                        <p:tgtEl>
                                          <p:spTgt spid="2051"/>
                                        </p:tgtEl>
                                        <p:attrNameLst>
                                          <p:attrName>ppt_h</p:attrName>
                                        </p:attrNameLst>
                                      </p:cBhvr>
                                      <p:tavLst>
                                        <p:tav tm="0">
                                          <p:val>
                                            <p:fltVal val="0"/>
                                          </p:val>
                                        </p:tav>
                                        <p:tav tm="100000">
                                          <p:val>
                                            <p:strVal val="#ppt_h"/>
                                          </p:val>
                                        </p:tav>
                                      </p:tavLst>
                                    </p:anim>
                                    <p:animEffect transition="in" filter="fade">
                                      <p:cBhvr>
                                        <p:cTn id="33" dur="5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a:buNone/>
            </a:pPr>
            <a:r>
              <a:rPr lang="de-DE" b="1" dirty="0" err="1"/>
              <a:t>SAM‘s</a:t>
            </a:r>
            <a:r>
              <a:rPr lang="de-DE" b="1" dirty="0"/>
              <a:t> als anonyme Klassen</a:t>
            </a:r>
          </a:p>
          <a:p>
            <a:pPr>
              <a:buNone/>
            </a:pPr>
            <a:endParaRPr lang="en-US" i="1" dirty="0" smtClean="0"/>
          </a:p>
          <a:p>
            <a:pPr>
              <a:buNone/>
            </a:pPr>
            <a:r>
              <a:rPr lang="en-US" i="1" dirty="0" err="1" smtClean="0"/>
              <a:t>Bei</a:t>
            </a:r>
            <a:r>
              <a:rPr lang="en-US" i="1" dirty="0" smtClean="0"/>
              <a:t> </a:t>
            </a:r>
            <a:r>
              <a:rPr lang="en-US" i="1" u="sng" dirty="0" err="1" smtClean="0"/>
              <a:t>späterem</a:t>
            </a:r>
            <a:r>
              <a:rPr lang="en-US" i="1" dirty="0" smtClean="0"/>
              <a:t> </a:t>
            </a:r>
            <a:r>
              <a:rPr lang="en-US" i="1" dirty="0" err="1" smtClean="0"/>
              <a:t>Klick</a:t>
            </a:r>
            <a:r>
              <a:rPr lang="en-US" i="1" dirty="0" smtClean="0"/>
              <a:t> </a:t>
            </a:r>
            <a:r>
              <a:rPr lang="en-US" i="1" dirty="0"/>
              <a:t>auf Button </a:t>
            </a:r>
            <a:r>
              <a:rPr lang="en-US" i="1" dirty="0" err="1"/>
              <a:t>Dialogbox</a:t>
            </a:r>
            <a:r>
              <a:rPr lang="en-US" i="1" dirty="0"/>
              <a:t> </a:t>
            </a:r>
            <a:r>
              <a:rPr lang="en-US" i="1" dirty="0" err="1" smtClean="0"/>
              <a:t>anzeigen</a:t>
            </a:r>
            <a:endParaRPr lang="de-DE" b="1" i="1" dirty="0" smtClean="0"/>
          </a:p>
          <a:p>
            <a:pPr>
              <a:buNone/>
            </a:pPr>
            <a:r>
              <a:rPr lang="de-DE" sz="1400" dirty="0" err="1" smtClean="0">
                <a:latin typeface="Courier New" pitchFamily="49" charset="0"/>
                <a:cs typeface="Courier New" pitchFamily="49" charset="0"/>
              </a:rPr>
              <a:t>EventHandler</a:t>
            </a:r>
            <a:r>
              <a:rPr lang="de-DE" sz="1400" dirty="0" smtClean="0">
                <a:latin typeface="Courier New" pitchFamily="49" charset="0"/>
                <a:cs typeface="Courier New" pitchFamily="49" charset="0"/>
              </a:rPr>
              <a:t>&lt;E&gt;{ </a:t>
            </a:r>
            <a:r>
              <a:rPr lang="de-DE" sz="1400" dirty="0" err="1">
                <a:latin typeface="Courier New" pitchFamily="49" charset="0"/>
                <a:cs typeface="Courier New" pitchFamily="49" charset="0"/>
              </a:rPr>
              <a:t>void</a:t>
            </a:r>
            <a:r>
              <a:rPr lang="de-DE" sz="1400" dirty="0">
                <a:latin typeface="Courier New" pitchFamily="49" charset="0"/>
                <a:cs typeface="Courier New" pitchFamily="49" charset="0"/>
              </a:rPr>
              <a:t> </a:t>
            </a:r>
            <a:r>
              <a:rPr lang="de-DE" sz="1400" dirty="0" smtClean="0">
                <a:latin typeface="Courier New" pitchFamily="49" charset="0"/>
                <a:cs typeface="Courier New" pitchFamily="49" charset="0"/>
              </a:rPr>
              <a:t>handle(E); }</a:t>
            </a:r>
          </a:p>
          <a:p>
            <a:pPr>
              <a:buNone/>
            </a:pPr>
            <a:r>
              <a:rPr lang="de-DE" sz="1400" dirty="0" smtClean="0">
                <a:latin typeface="Courier New" pitchFamily="49" charset="0"/>
                <a:cs typeface="Courier New" pitchFamily="49" charset="0"/>
              </a:rPr>
              <a:t>Button         { </a:t>
            </a:r>
            <a:r>
              <a:rPr lang="de-DE" sz="1400" dirty="0" err="1" smtClean="0">
                <a:latin typeface="Courier New" pitchFamily="49" charset="0"/>
                <a:cs typeface="Courier New" pitchFamily="49" charset="0"/>
              </a:rPr>
              <a:t>void</a:t>
            </a:r>
            <a:r>
              <a:rPr lang="de-DE" sz="1400" dirty="0" smtClean="0">
                <a:latin typeface="Courier New" pitchFamily="49" charset="0"/>
                <a:cs typeface="Courier New" pitchFamily="49" charset="0"/>
              </a:rPr>
              <a:t> </a:t>
            </a:r>
            <a:r>
              <a:rPr lang="de-DE" sz="1400" dirty="0" err="1">
                <a:latin typeface="Courier New" pitchFamily="49" charset="0"/>
                <a:cs typeface="Courier New" pitchFamily="49" charset="0"/>
              </a:rPr>
              <a:t>setOnAction</a:t>
            </a:r>
            <a:r>
              <a:rPr lang="de-DE" sz="1400" dirty="0">
                <a:latin typeface="Courier New" pitchFamily="49" charset="0"/>
                <a:cs typeface="Courier New" pitchFamily="49" charset="0"/>
              </a:rPr>
              <a:t>(</a:t>
            </a:r>
            <a:r>
              <a:rPr lang="de-DE" sz="1400" dirty="0" err="1">
                <a:latin typeface="Courier New" pitchFamily="49" charset="0"/>
                <a:cs typeface="Courier New" pitchFamily="49" charset="0"/>
              </a:rPr>
              <a:t>EventHandler</a:t>
            </a:r>
            <a:r>
              <a:rPr lang="de-DE" sz="1400" dirty="0">
                <a:latin typeface="Courier New" pitchFamily="49" charset="0"/>
                <a:cs typeface="Courier New" pitchFamily="49" charset="0"/>
              </a:rPr>
              <a:t>&lt;</a:t>
            </a:r>
            <a:r>
              <a:rPr lang="de-DE" sz="1400" dirty="0" err="1">
                <a:latin typeface="Courier New" pitchFamily="49" charset="0"/>
                <a:cs typeface="Courier New" pitchFamily="49" charset="0"/>
              </a:rPr>
              <a:t>ActionEvent</a:t>
            </a:r>
            <a:r>
              <a:rPr lang="de-DE" sz="1400" dirty="0" smtClean="0">
                <a:latin typeface="Courier New" pitchFamily="49" charset="0"/>
                <a:cs typeface="Courier New" pitchFamily="49" charset="0"/>
              </a:rPr>
              <a:t>&gt;); }</a:t>
            </a:r>
          </a:p>
          <a:p>
            <a:pPr>
              <a:buNone/>
            </a:pPr>
            <a:endParaRPr lang="en-US" b="1" dirty="0" smtClean="0">
              <a:latin typeface="Courier New" pitchFamily="49" charset="0"/>
              <a:cs typeface="Courier New" pitchFamily="49" charset="0"/>
            </a:endParaRPr>
          </a:p>
          <a:p>
            <a:pPr>
              <a:buNone/>
            </a:pPr>
            <a:r>
              <a:rPr lang="en-US" dirty="0" smtClean="0">
                <a:solidFill>
                  <a:srgbClr val="FF0000"/>
                </a:solidFill>
                <a:latin typeface="Courier New" pitchFamily="49" charset="0"/>
                <a:cs typeface="Courier New" pitchFamily="49" charset="0"/>
              </a:rPr>
              <a:t>final </a:t>
            </a:r>
            <a:r>
              <a:rPr lang="en-US" dirty="0" smtClean="0">
                <a:latin typeface="Courier New" pitchFamily="49" charset="0"/>
                <a:cs typeface="Courier New" pitchFamily="49" charset="0"/>
              </a:rPr>
              <a:t>Window win</a:t>
            </a:r>
            <a:r>
              <a:rPr lang="en-US" b="1" dirty="0" smtClean="0">
                <a:latin typeface="Courier New" pitchFamily="49" charset="0"/>
                <a:cs typeface="Courier New" pitchFamily="49" charset="0"/>
              </a:rPr>
              <a:t> </a:t>
            </a:r>
            <a:r>
              <a:rPr lang="en-US" dirty="0" smtClean="0">
                <a:latin typeface="Courier New" pitchFamily="49" charset="0"/>
                <a:cs typeface="Courier New" pitchFamily="49" charset="0"/>
              </a:rPr>
              <a:t>= ...</a:t>
            </a:r>
          </a:p>
          <a:p>
            <a:pPr marL="0" indent="0">
              <a:buNone/>
            </a:pPr>
            <a:r>
              <a:rPr lang="en-US" dirty="0" err="1" smtClean="0">
                <a:latin typeface="Courier New" pitchFamily="49" charset="0"/>
                <a:cs typeface="Courier New" pitchFamily="49" charset="0"/>
              </a:rPr>
              <a:t>button.setOnAction</a:t>
            </a:r>
            <a:r>
              <a:rPr lang="en-US" dirty="0" smtClean="0">
                <a:latin typeface="Courier New" pitchFamily="49" charset="0"/>
                <a:cs typeface="Courier New" pitchFamily="49" charset="0"/>
              </a:rPr>
              <a:t>(</a:t>
            </a:r>
            <a:r>
              <a:rPr lang="en-US" dirty="0" smtClean="0">
                <a:solidFill>
                  <a:srgbClr val="FF0000"/>
                </a:solidFill>
                <a:latin typeface="Courier New" pitchFamily="49" charset="0"/>
                <a:cs typeface="Courier New" pitchFamily="49" charset="0"/>
              </a:rPr>
              <a:t>new </a:t>
            </a:r>
            <a:r>
              <a:rPr lang="en-US" dirty="0" err="1" smtClean="0">
                <a:solidFill>
                  <a:srgbClr val="FF0000"/>
                </a:solidFill>
                <a:latin typeface="Courier New" pitchFamily="49" charset="0"/>
                <a:cs typeface="Courier New" pitchFamily="49" charset="0"/>
              </a:rPr>
              <a:t>EventHandler</a:t>
            </a:r>
            <a:r>
              <a:rPr lang="en-US" dirty="0" smtClean="0">
                <a:solidFill>
                  <a:srgbClr val="FF0000"/>
                </a:solidFill>
                <a:latin typeface="Courier New" pitchFamily="49" charset="0"/>
                <a:cs typeface="Courier New" pitchFamily="49" charset="0"/>
              </a:rPr>
              <a:t>&lt;</a:t>
            </a:r>
            <a:r>
              <a:rPr lang="en-US" dirty="0" err="1" smtClean="0">
                <a:solidFill>
                  <a:srgbClr val="FF0000"/>
                </a:solidFill>
                <a:latin typeface="Courier New" pitchFamily="49" charset="0"/>
                <a:cs typeface="Courier New" pitchFamily="49" charset="0"/>
              </a:rPr>
              <a:t>ActionEvent</a:t>
            </a:r>
            <a:r>
              <a:rPr lang="en-US" dirty="0" smtClean="0">
                <a:solidFill>
                  <a:srgbClr val="FF0000"/>
                </a:solidFill>
                <a:latin typeface="Courier New" pitchFamily="49" charset="0"/>
                <a:cs typeface="Courier New" pitchFamily="49" charset="0"/>
              </a:rPr>
              <a:t>&gt;() </a:t>
            </a:r>
            <a:r>
              <a:rPr lang="en-US" dirty="0">
                <a:solidFill>
                  <a:srgbClr val="FF0000"/>
                </a:solidFill>
                <a:latin typeface="Courier New" pitchFamily="49" charset="0"/>
                <a:cs typeface="Courier New" pitchFamily="49" charset="0"/>
              </a:rPr>
              <a:t>{</a:t>
            </a:r>
          </a:p>
          <a:p>
            <a:pPr marL="0" indent="0">
              <a:buNone/>
            </a:pPr>
            <a:r>
              <a:rPr lang="en-US" dirty="0">
                <a:solidFill>
                  <a:srgbClr val="FF0000"/>
                </a:solidFill>
                <a:latin typeface="Courier New" pitchFamily="49" charset="0"/>
                <a:cs typeface="Courier New" pitchFamily="49" charset="0"/>
              </a:rPr>
              <a:t>  public void </a:t>
            </a:r>
            <a:r>
              <a:rPr lang="en-US" dirty="0" smtClean="0">
                <a:solidFill>
                  <a:srgbClr val="FF0000"/>
                </a:solidFill>
                <a:latin typeface="Courier New" pitchFamily="49" charset="0"/>
                <a:cs typeface="Courier New" pitchFamily="49" charset="0"/>
              </a:rPr>
              <a:t>handle(</a:t>
            </a:r>
            <a:r>
              <a:rPr lang="en-US" dirty="0" err="1" smtClean="0">
                <a:solidFill>
                  <a:srgbClr val="FF0000"/>
                </a:solidFill>
                <a:latin typeface="Courier New" pitchFamily="49" charset="0"/>
                <a:cs typeface="Courier New" pitchFamily="49" charset="0"/>
              </a:rPr>
              <a:t>ActionEvent</a:t>
            </a:r>
            <a:r>
              <a:rPr lang="en-US" dirty="0" smtClean="0">
                <a:solidFill>
                  <a:srgbClr val="FF0000"/>
                </a:solidFill>
                <a:latin typeface="Courier New" pitchFamily="49" charset="0"/>
                <a:cs typeface="Courier New" pitchFamily="49" charset="0"/>
              </a:rPr>
              <a:t> e) {</a:t>
            </a:r>
          </a:p>
          <a:p>
            <a:pPr marL="0" indent="0">
              <a:buNone/>
            </a:pPr>
            <a:r>
              <a:rPr lang="en-US" dirty="0">
                <a:latin typeface="Courier New" pitchFamily="49" charset="0"/>
                <a:cs typeface="Courier New" pitchFamily="49" charset="0"/>
              </a:rPr>
              <a:t> </a:t>
            </a:r>
            <a:r>
              <a:rPr lang="en-US" dirty="0" smtClean="0">
                <a:latin typeface="Courier New" pitchFamily="49" charset="0"/>
                <a:cs typeface="Courier New" pitchFamily="49" charset="0"/>
              </a:rPr>
              <a:t>   </a:t>
            </a:r>
            <a:r>
              <a:rPr lang="en-US" b="1" dirty="0" err="1" smtClean="0">
                <a:latin typeface="Courier New" pitchFamily="49" charset="0"/>
                <a:cs typeface="Courier New" pitchFamily="49" charset="0"/>
              </a:rPr>
              <a:t>showMessage</a:t>
            </a:r>
            <a:r>
              <a:rPr lang="en-US" b="1" dirty="0" smtClean="0">
                <a:latin typeface="Courier New" pitchFamily="49" charset="0"/>
                <a:cs typeface="Courier New" pitchFamily="49" charset="0"/>
              </a:rPr>
              <a:t>(win, </a:t>
            </a:r>
            <a:r>
              <a:rPr lang="de-DE" b="1" dirty="0" smtClean="0">
                <a:latin typeface="Courier New" pitchFamily="49" charset="0"/>
                <a:cs typeface="Courier New" pitchFamily="49" charset="0"/>
              </a:rPr>
              <a:t>"</a:t>
            </a:r>
            <a:r>
              <a:rPr lang="de-DE" b="1" dirty="0" err="1" smtClean="0">
                <a:latin typeface="Courier New" pitchFamily="49" charset="0"/>
                <a:cs typeface="Courier New" pitchFamily="49" charset="0"/>
              </a:rPr>
              <a:t>Clicked</a:t>
            </a:r>
            <a:r>
              <a:rPr lang="de-DE" b="1" dirty="0" smtClean="0">
                <a:latin typeface="Courier New" pitchFamily="49" charset="0"/>
                <a:cs typeface="Courier New" pitchFamily="49" charset="0"/>
              </a:rPr>
              <a:t>: " + </a:t>
            </a:r>
            <a:r>
              <a:rPr lang="en-US" b="1" dirty="0" err="1" smtClean="0">
                <a:latin typeface="Courier New" pitchFamily="49" charset="0"/>
                <a:cs typeface="Courier New" pitchFamily="49" charset="0"/>
              </a:rPr>
              <a:t>e.getTarget</a:t>
            </a:r>
            <a:r>
              <a:rPr lang="en-US" b="1" dirty="0" smtClean="0">
                <a:latin typeface="Courier New" pitchFamily="49" charset="0"/>
                <a:cs typeface="Courier New" pitchFamily="49" charset="0"/>
              </a:rPr>
              <a:t>());</a:t>
            </a:r>
          </a:p>
          <a:p>
            <a:pPr marL="0" indent="0">
              <a:buNone/>
            </a:pPr>
            <a:r>
              <a:rPr lang="en-US" dirty="0" smtClean="0">
                <a:latin typeface="Courier New" pitchFamily="49" charset="0"/>
                <a:cs typeface="Courier New" pitchFamily="49" charset="0"/>
              </a:rPr>
              <a:t>  </a:t>
            </a:r>
            <a:r>
              <a:rPr lang="en-US" dirty="0" smtClean="0">
                <a:solidFill>
                  <a:srgbClr val="FF0000"/>
                </a:solidFill>
                <a:latin typeface="Courier New" pitchFamily="49" charset="0"/>
                <a:cs typeface="Courier New" pitchFamily="49" charset="0"/>
              </a:rPr>
              <a:t>}</a:t>
            </a:r>
          </a:p>
          <a:p>
            <a:pPr marL="0" indent="0">
              <a:buNone/>
            </a:pPr>
            <a:r>
              <a:rPr lang="en-US" dirty="0" smtClean="0">
                <a:solidFill>
                  <a:srgbClr val="FF0000"/>
                </a:solidFill>
                <a:latin typeface="Courier New" pitchFamily="49" charset="0"/>
                <a:cs typeface="Courier New" pitchFamily="49" charset="0"/>
              </a:rPr>
              <a:t>}</a:t>
            </a:r>
            <a:r>
              <a:rPr lang="en-US" dirty="0" smtClean="0">
                <a:latin typeface="Courier New" pitchFamily="49" charset="0"/>
                <a:cs typeface="Courier New" pitchFamily="49" charset="0"/>
              </a:rPr>
              <a:t>);</a:t>
            </a:r>
          </a:p>
          <a:p>
            <a:pPr marL="0" indent="0">
              <a:buNone/>
            </a:pPr>
            <a:endParaRPr lang="de-DE" b="1" dirty="0">
              <a:latin typeface="Courier New" pitchFamily="49" charset="0"/>
              <a:cs typeface="Courier New" pitchFamily="49" charset="0"/>
            </a:endParaRPr>
          </a:p>
        </p:txBody>
      </p:sp>
      <p:sp>
        <p:nvSpPr>
          <p:cNvPr id="4" name="Datumsplatzhalter 3"/>
          <p:cNvSpPr>
            <a:spLocks noGrp="1"/>
          </p:cNvSpPr>
          <p:nvPr>
            <p:ph type="dt" sz="half" idx="10"/>
          </p:nvPr>
        </p:nvSpPr>
        <p:spPr/>
        <p:txBody>
          <a:bodyPr/>
          <a:lstStyle/>
          <a:p>
            <a:fld id="{EBD6BE0C-E060-4F99-A9A9-F2CC9B7FBCCF}" type="datetime1">
              <a:rPr lang="de-DE" smtClean="0"/>
              <a:t>03.11.2014</a:t>
            </a:fld>
            <a:endParaRPr lang="de-DE"/>
          </a:p>
        </p:txBody>
      </p:sp>
      <p:sp>
        <p:nvSpPr>
          <p:cNvPr id="6" name="Foliennummernplatzhalter 5"/>
          <p:cNvSpPr>
            <a:spLocks noGrp="1"/>
          </p:cNvSpPr>
          <p:nvPr>
            <p:ph type="sldNum" sz="quarter" idx="12"/>
          </p:nvPr>
        </p:nvSpPr>
        <p:spPr/>
        <p:txBody>
          <a:bodyPr/>
          <a:lstStyle/>
          <a:p>
            <a:fld id="{4903BD85-9D3F-4103-89E5-2FC5446601FE}" type="slidenum">
              <a:rPr lang="de-DE" smtClean="0"/>
              <a:pPr/>
              <a:t>6</a:t>
            </a:fld>
            <a:endParaRPr lang="de-DE"/>
          </a:p>
        </p:txBody>
      </p:sp>
      <p:sp>
        <p:nvSpPr>
          <p:cNvPr id="7" name="Fußzeilenplatzhalter 4"/>
          <p:cNvSpPr>
            <a:spLocks noGrp="1"/>
          </p:cNvSpPr>
          <p:nvPr>
            <p:ph type="ftr" sz="quarter" idx="11"/>
          </p:nvPr>
        </p:nvSpPr>
        <p:spPr>
          <a:xfrm>
            <a:off x="1895112" y="6429396"/>
            <a:ext cx="6034474" cy="365125"/>
          </a:xfrm>
        </p:spPr>
        <p:txBody>
          <a:bodyPr/>
          <a:lstStyle/>
          <a:p>
            <a:r>
              <a:rPr lang="de-DE" dirty="0" smtClean="0"/>
              <a:t>Neuerungen in Java 8</a:t>
            </a:r>
            <a:endParaRPr lang="de-DE" dirty="0"/>
          </a:p>
        </p:txBody>
      </p:sp>
    </p:spTree>
    <p:extLst>
      <p:ext uri="{BB962C8B-B14F-4D97-AF65-F5344CB8AC3E}">
        <p14:creationId xmlns:p14="http://schemas.microsoft.com/office/powerpoint/2010/main" val="447824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8" end="8"/>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9" end="9"/>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10" end="1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a:buNone/>
            </a:pPr>
            <a:r>
              <a:rPr lang="de-DE" b="1" dirty="0" err="1"/>
              <a:t>SAM‘s</a:t>
            </a:r>
            <a:r>
              <a:rPr lang="de-DE" b="1" dirty="0"/>
              <a:t> durch Lambda </a:t>
            </a:r>
            <a:r>
              <a:rPr lang="de-DE" b="1" dirty="0" err="1"/>
              <a:t>Expressions</a:t>
            </a:r>
            <a:r>
              <a:rPr lang="de-DE" b="1" dirty="0"/>
              <a:t> </a:t>
            </a:r>
            <a:endParaRPr lang="de-DE" dirty="0">
              <a:latin typeface="Courier" panose="02060409020205020404" pitchFamily="49" charset="0"/>
              <a:cs typeface="Courier New" panose="02070309020205020404" pitchFamily="49" charset="0"/>
            </a:endParaRPr>
          </a:p>
          <a:p>
            <a:pPr>
              <a:buNone/>
            </a:pPr>
            <a:endParaRPr lang="en-US" i="1" dirty="0" smtClean="0"/>
          </a:p>
          <a:p>
            <a:pPr>
              <a:buNone/>
            </a:pPr>
            <a:r>
              <a:rPr lang="en-US" i="1" dirty="0" err="1" smtClean="0"/>
              <a:t>Bei</a:t>
            </a:r>
            <a:r>
              <a:rPr lang="en-US" i="1" dirty="0" smtClean="0"/>
              <a:t> </a:t>
            </a:r>
            <a:r>
              <a:rPr lang="en-US" i="1" u="sng" dirty="0" err="1"/>
              <a:t>späterem</a:t>
            </a:r>
            <a:r>
              <a:rPr lang="en-US" i="1" dirty="0"/>
              <a:t> </a:t>
            </a:r>
            <a:r>
              <a:rPr lang="en-US" i="1" dirty="0" err="1"/>
              <a:t>Klick</a:t>
            </a:r>
            <a:r>
              <a:rPr lang="en-US" i="1" dirty="0"/>
              <a:t> auf Button </a:t>
            </a:r>
            <a:r>
              <a:rPr lang="en-US" i="1" dirty="0" err="1"/>
              <a:t>Dialogbox</a:t>
            </a:r>
            <a:r>
              <a:rPr lang="en-US" i="1" dirty="0"/>
              <a:t> </a:t>
            </a:r>
            <a:r>
              <a:rPr lang="en-US" i="1" dirty="0" err="1" smtClean="0"/>
              <a:t>anzeigen</a:t>
            </a:r>
            <a:endParaRPr lang="en-US" i="1" dirty="0" smtClean="0"/>
          </a:p>
          <a:p>
            <a:pPr>
              <a:buNone/>
            </a:pPr>
            <a:r>
              <a:rPr lang="de-DE" sz="1400" dirty="0" err="1" smtClean="0">
                <a:latin typeface="Courier New" pitchFamily="49" charset="0"/>
                <a:cs typeface="Courier New" pitchFamily="49" charset="0"/>
              </a:rPr>
              <a:t>EventHandler</a:t>
            </a:r>
            <a:r>
              <a:rPr lang="de-DE" sz="1400" dirty="0" smtClean="0">
                <a:latin typeface="Courier New" pitchFamily="49" charset="0"/>
                <a:cs typeface="Courier New" pitchFamily="49" charset="0"/>
              </a:rPr>
              <a:t>&lt;E&gt;{ </a:t>
            </a:r>
            <a:r>
              <a:rPr lang="de-DE" sz="1400" dirty="0" err="1" smtClean="0">
                <a:latin typeface="Courier New" pitchFamily="49" charset="0"/>
                <a:cs typeface="Courier New" pitchFamily="49" charset="0"/>
              </a:rPr>
              <a:t>void</a:t>
            </a:r>
            <a:r>
              <a:rPr lang="de-DE" sz="1400" dirty="0" smtClean="0">
                <a:latin typeface="Courier New" pitchFamily="49" charset="0"/>
                <a:cs typeface="Courier New" pitchFamily="49" charset="0"/>
              </a:rPr>
              <a:t> handle(E); }</a:t>
            </a:r>
          </a:p>
          <a:p>
            <a:pPr>
              <a:buNone/>
            </a:pPr>
            <a:r>
              <a:rPr lang="de-DE" sz="1400" dirty="0" smtClean="0">
                <a:latin typeface="Courier New" pitchFamily="49" charset="0"/>
                <a:cs typeface="Courier New" pitchFamily="49" charset="0"/>
              </a:rPr>
              <a:t>Button         </a:t>
            </a:r>
            <a:r>
              <a:rPr lang="de-DE" sz="1400" dirty="0">
                <a:latin typeface="Courier New" pitchFamily="49" charset="0"/>
                <a:cs typeface="Courier New" pitchFamily="49" charset="0"/>
              </a:rPr>
              <a:t>{ </a:t>
            </a:r>
            <a:r>
              <a:rPr lang="de-DE" sz="1400" dirty="0" err="1">
                <a:latin typeface="Courier New" pitchFamily="49" charset="0"/>
                <a:cs typeface="Courier New" pitchFamily="49" charset="0"/>
              </a:rPr>
              <a:t>void</a:t>
            </a:r>
            <a:r>
              <a:rPr lang="de-DE" sz="1400" dirty="0">
                <a:latin typeface="Courier New" pitchFamily="49" charset="0"/>
                <a:cs typeface="Courier New" pitchFamily="49" charset="0"/>
              </a:rPr>
              <a:t> </a:t>
            </a:r>
            <a:r>
              <a:rPr lang="de-DE" sz="1400" dirty="0" err="1">
                <a:latin typeface="Courier New" pitchFamily="49" charset="0"/>
                <a:cs typeface="Courier New" pitchFamily="49" charset="0"/>
              </a:rPr>
              <a:t>setOnAction</a:t>
            </a:r>
            <a:r>
              <a:rPr lang="de-DE" sz="1400" dirty="0">
                <a:latin typeface="Courier New" pitchFamily="49" charset="0"/>
                <a:cs typeface="Courier New" pitchFamily="49" charset="0"/>
              </a:rPr>
              <a:t>(</a:t>
            </a:r>
            <a:r>
              <a:rPr lang="de-DE" sz="1400" dirty="0" err="1">
                <a:latin typeface="Courier New" pitchFamily="49" charset="0"/>
                <a:cs typeface="Courier New" pitchFamily="49" charset="0"/>
              </a:rPr>
              <a:t>EventHandler</a:t>
            </a:r>
            <a:r>
              <a:rPr lang="de-DE" sz="1400" dirty="0">
                <a:latin typeface="Courier New" pitchFamily="49" charset="0"/>
                <a:cs typeface="Courier New" pitchFamily="49" charset="0"/>
              </a:rPr>
              <a:t>&lt;</a:t>
            </a:r>
            <a:r>
              <a:rPr lang="de-DE" sz="1400" dirty="0" err="1">
                <a:latin typeface="Courier New" pitchFamily="49" charset="0"/>
                <a:cs typeface="Courier New" pitchFamily="49" charset="0"/>
              </a:rPr>
              <a:t>ActionEvent</a:t>
            </a:r>
            <a:r>
              <a:rPr lang="de-DE" sz="1400" dirty="0">
                <a:latin typeface="Courier New" pitchFamily="49" charset="0"/>
                <a:cs typeface="Courier New" pitchFamily="49" charset="0"/>
              </a:rPr>
              <a:t>&gt;); }</a:t>
            </a:r>
          </a:p>
          <a:p>
            <a:pPr marL="0" indent="0">
              <a:buNone/>
            </a:pPr>
            <a:endParaRPr lang="de-DE" dirty="0" smtClean="0">
              <a:latin typeface="Courier" panose="02060409020205020404" pitchFamily="49" charset="0"/>
              <a:cs typeface="Courier New" panose="02070309020205020404" pitchFamily="49" charset="0"/>
            </a:endParaRPr>
          </a:p>
          <a:p>
            <a:pPr marL="0" indent="0">
              <a:buNone/>
            </a:pPr>
            <a:r>
              <a:rPr lang="de-DE" dirty="0" smtClean="0">
                <a:solidFill>
                  <a:srgbClr val="FF0000"/>
                </a:solidFill>
                <a:latin typeface="Courier New" pitchFamily="49" charset="0"/>
                <a:cs typeface="Courier New" pitchFamily="49" charset="0"/>
              </a:rPr>
              <a:t>final</a:t>
            </a:r>
            <a:r>
              <a:rPr lang="de-DE" dirty="0" smtClean="0">
                <a:latin typeface="Courier New" pitchFamily="49" charset="0"/>
                <a:cs typeface="Courier New" pitchFamily="49" charset="0"/>
              </a:rPr>
              <a:t> </a:t>
            </a:r>
            <a:r>
              <a:rPr lang="de-DE" dirty="0" err="1" smtClean="0">
                <a:latin typeface="Courier New" pitchFamily="49" charset="0"/>
                <a:cs typeface="Courier New" pitchFamily="49" charset="0"/>
              </a:rPr>
              <a:t>Window</a:t>
            </a:r>
            <a:r>
              <a:rPr lang="de-DE" dirty="0" smtClean="0">
                <a:latin typeface="Courier New" pitchFamily="49" charset="0"/>
                <a:cs typeface="Courier New" pitchFamily="49" charset="0"/>
              </a:rPr>
              <a:t> </a:t>
            </a:r>
            <a:r>
              <a:rPr lang="de-DE" dirty="0" err="1" smtClean="0">
                <a:latin typeface="Courier New" pitchFamily="49" charset="0"/>
                <a:cs typeface="Courier New" pitchFamily="49" charset="0"/>
              </a:rPr>
              <a:t>win</a:t>
            </a:r>
            <a:r>
              <a:rPr lang="de-DE" dirty="0">
                <a:latin typeface="Courier New" pitchFamily="49" charset="0"/>
                <a:cs typeface="Courier New" pitchFamily="49" charset="0"/>
              </a:rPr>
              <a:t> </a:t>
            </a:r>
            <a:r>
              <a:rPr lang="de-DE" dirty="0" smtClean="0">
                <a:latin typeface="Courier New" pitchFamily="49" charset="0"/>
                <a:cs typeface="Courier New" pitchFamily="49" charset="0"/>
              </a:rPr>
              <a:t>= ...</a:t>
            </a:r>
          </a:p>
          <a:p>
            <a:pPr marL="0" indent="0">
              <a:buNone/>
            </a:pPr>
            <a:r>
              <a:rPr lang="en-US" dirty="0" err="1" smtClean="0">
                <a:latin typeface="Courier New" pitchFamily="49" charset="0"/>
                <a:cs typeface="Courier New" pitchFamily="49" charset="0"/>
              </a:rPr>
              <a:t>button.setOnAction</a:t>
            </a:r>
            <a:r>
              <a:rPr lang="en-US" dirty="0">
                <a:latin typeface="Courier New" pitchFamily="49" charset="0"/>
                <a:cs typeface="Courier New" pitchFamily="49" charset="0"/>
              </a:rPr>
              <a:t>(</a:t>
            </a:r>
            <a:r>
              <a:rPr lang="de-DE" dirty="0" smtClean="0">
                <a:latin typeface="Courier New" pitchFamily="49" charset="0"/>
                <a:cs typeface="Courier New" pitchFamily="49" charset="0"/>
              </a:rPr>
              <a:t>(</a:t>
            </a:r>
            <a:r>
              <a:rPr lang="de-DE" dirty="0" err="1">
                <a:latin typeface="Courier New" pitchFamily="49" charset="0"/>
                <a:cs typeface="Courier New" pitchFamily="49" charset="0"/>
              </a:rPr>
              <a:t>ActionEvent</a:t>
            </a:r>
            <a:r>
              <a:rPr lang="de-DE" dirty="0">
                <a:latin typeface="Courier New" pitchFamily="49" charset="0"/>
                <a:cs typeface="Courier New" pitchFamily="49" charset="0"/>
              </a:rPr>
              <a:t> e) -&gt; </a:t>
            </a:r>
            <a:r>
              <a:rPr lang="de-DE" dirty="0" smtClean="0">
                <a:latin typeface="Courier New" pitchFamily="49" charset="0"/>
                <a:cs typeface="Courier New" pitchFamily="49" charset="0"/>
              </a:rPr>
              <a:t>{</a:t>
            </a:r>
          </a:p>
          <a:p>
            <a:pPr marL="0" indent="0">
              <a:buNone/>
            </a:pPr>
            <a:endParaRPr lang="de-DE" dirty="0">
              <a:latin typeface="Courier New" pitchFamily="49" charset="0"/>
              <a:cs typeface="Courier New" pitchFamily="49" charset="0"/>
            </a:endParaRPr>
          </a:p>
          <a:p>
            <a:pPr marL="0" indent="0">
              <a:buNone/>
            </a:pPr>
            <a:r>
              <a:rPr lang="en-US" b="1" dirty="0" smtClean="0">
                <a:latin typeface="Courier New" pitchFamily="49" charset="0"/>
                <a:cs typeface="Courier New" pitchFamily="49" charset="0"/>
              </a:rPr>
              <a:t>    </a:t>
            </a:r>
            <a:r>
              <a:rPr lang="en-US" b="1" dirty="0" err="1" smtClean="0">
                <a:latin typeface="Courier New" pitchFamily="49" charset="0"/>
                <a:cs typeface="Courier New" pitchFamily="49" charset="0"/>
              </a:rPr>
              <a:t>showMessage</a:t>
            </a:r>
            <a:r>
              <a:rPr lang="en-US" b="1" dirty="0" smtClean="0">
                <a:latin typeface="Courier New" pitchFamily="49" charset="0"/>
                <a:cs typeface="Courier New" pitchFamily="49" charset="0"/>
              </a:rPr>
              <a:t>(win</a:t>
            </a:r>
            <a:r>
              <a:rPr lang="en-US" b="1" dirty="0">
                <a:latin typeface="Courier New" pitchFamily="49" charset="0"/>
                <a:cs typeface="Courier New" pitchFamily="49" charset="0"/>
              </a:rPr>
              <a:t>, </a:t>
            </a:r>
            <a:r>
              <a:rPr lang="de-DE" b="1" dirty="0">
                <a:latin typeface="Courier New" pitchFamily="49" charset="0"/>
                <a:cs typeface="Courier New" pitchFamily="49" charset="0"/>
              </a:rPr>
              <a:t>"</a:t>
            </a:r>
            <a:r>
              <a:rPr lang="de-DE" b="1" dirty="0" err="1">
                <a:latin typeface="Courier New" pitchFamily="49" charset="0"/>
                <a:cs typeface="Courier New" pitchFamily="49" charset="0"/>
              </a:rPr>
              <a:t>Clicked</a:t>
            </a:r>
            <a:r>
              <a:rPr lang="de-DE" b="1" dirty="0">
                <a:latin typeface="Courier New" pitchFamily="49" charset="0"/>
                <a:cs typeface="Courier New" pitchFamily="49" charset="0"/>
              </a:rPr>
              <a:t>: " + </a:t>
            </a:r>
            <a:r>
              <a:rPr lang="en-US" b="1" dirty="0" err="1">
                <a:latin typeface="Courier New" pitchFamily="49" charset="0"/>
                <a:cs typeface="Courier New" pitchFamily="49" charset="0"/>
              </a:rPr>
              <a:t>e.getTarget</a:t>
            </a:r>
            <a:r>
              <a:rPr lang="en-US" b="1" dirty="0">
                <a:latin typeface="Courier New" pitchFamily="49" charset="0"/>
                <a:cs typeface="Courier New" pitchFamily="49" charset="0"/>
              </a:rPr>
              <a:t>());</a:t>
            </a:r>
            <a:endParaRPr lang="en-US" b="1" dirty="0" smtClean="0">
              <a:latin typeface="Courier New" pitchFamily="49" charset="0"/>
              <a:cs typeface="Courier New" pitchFamily="49" charset="0"/>
            </a:endParaRPr>
          </a:p>
          <a:p>
            <a:pPr marL="0" indent="0">
              <a:buNone/>
            </a:pPr>
            <a:endParaRPr lang="en-US" b="1" dirty="0" smtClean="0">
              <a:latin typeface="Courier New" pitchFamily="49" charset="0"/>
              <a:cs typeface="Courier New" pitchFamily="49" charset="0"/>
            </a:endParaRPr>
          </a:p>
          <a:p>
            <a:pPr marL="0" indent="0">
              <a:buNone/>
            </a:pPr>
            <a:r>
              <a:rPr lang="de-DE" dirty="0" smtClean="0">
                <a:latin typeface="Courier New" pitchFamily="49" charset="0"/>
                <a:cs typeface="Courier New" pitchFamily="49" charset="0"/>
              </a:rPr>
              <a:t>});</a:t>
            </a:r>
          </a:p>
          <a:p>
            <a:pPr marL="0" indent="0">
              <a:buNone/>
            </a:pPr>
            <a:endParaRPr lang="de-DE" dirty="0" smtClean="0">
              <a:latin typeface="Courier" panose="02060409020205020404" pitchFamily="49" charset="0"/>
              <a:cs typeface="Courier New" panose="02070309020205020404" pitchFamily="49" charset="0"/>
            </a:endParaRPr>
          </a:p>
          <a:p>
            <a:pPr marL="0" indent="0">
              <a:buNone/>
            </a:pPr>
            <a:endParaRPr lang="de-DE" dirty="0" smtClean="0">
              <a:latin typeface="Courier" panose="02060409020205020404" pitchFamily="49" charset="0"/>
              <a:cs typeface="Courier New" panose="02070309020205020404" pitchFamily="49" charset="0"/>
            </a:endParaRPr>
          </a:p>
          <a:p>
            <a:endParaRPr lang="de-DE" b="1" dirty="0" smtClean="0"/>
          </a:p>
          <a:p>
            <a:endParaRPr lang="de-DE" b="1" dirty="0"/>
          </a:p>
          <a:p>
            <a:endParaRPr lang="de-DE" b="1" dirty="0" smtClean="0"/>
          </a:p>
        </p:txBody>
      </p:sp>
      <p:sp>
        <p:nvSpPr>
          <p:cNvPr id="4" name="Datumsplatzhalter 3"/>
          <p:cNvSpPr>
            <a:spLocks noGrp="1"/>
          </p:cNvSpPr>
          <p:nvPr>
            <p:ph type="dt" sz="half" idx="10"/>
          </p:nvPr>
        </p:nvSpPr>
        <p:spPr/>
        <p:txBody>
          <a:bodyPr/>
          <a:lstStyle/>
          <a:p>
            <a:fld id="{EBD6BE0C-E060-4F99-A9A9-F2CC9B7FBCCF}" type="datetime1">
              <a:rPr lang="de-DE" smtClean="0"/>
              <a:t>03.11.2014</a:t>
            </a:fld>
            <a:endParaRPr lang="de-DE"/>
          </a:p>
        </p:txBody>
      </p:sp>
      <p:sp>
        <p:nvSpPr>
          <p:cNvPr id="6" name="Foliennummernplatzhalter 5"/>
          <p:cNvSpPr>
            <a:spLocks noGrp="1"/>
          </p:cNvSpPr>
          <p:nvPr>
            <p:ph type="sldNum" sz="quarter" idx="12"/>
          </p:nvPr>
        </p:nvSpPr>
        <p:spPr/>
        <p:txBody>
          <a:bodyPr/>
          <a:lstStyle/>
          <a:p>
            <a:fld id="{4903BD85-9D3F-4103-89E5-2FC5446601FE}" type="slidenum">
              <a:rPr lang="de-DE" smtClean="0"/>
              <a:pPr/>
              <a:t>7</a:t>
            </a:fld>
            <a:endParaRPr lang="de-DE"/>
          </a:p>
        </p:txBody>
      </p:sp>
      <p:sp>
        <p:nvSpPr>
          <p:cNvPr id="7" name="Fußzeilenplatzhalter 4"/>
          <p:cNvSpPr>
            <a:spLocks noGrp="1"/>
          </p:cNvSpPr>
          <p:nvPr>
            <p:ph type="ftr" sz="quarter" idx="11"/>
          </p:nvPr>
        </p:nvSpPr>
        <p:spPr>
          <a:xfrm>
            <a:off x="1895112" y="6429396"/>
            <a:ext cx="6034474" cy="365125"/>
          </a:xfrm>
        </p:spPr>
        <p:txBody>
          <a:bodyPr/>
          <a:lstStyle/>
          <a:p>
            <a:r>
              <a:rPr lang="de-DE" dirty="0" smtClean="0"/>
              <a:t>Neuerungen in Java 8</a:t>
            </a:r>
            <a:endParaRPr lang="de-DE" dirty="0"/>
          </a:p>
        </p:txBody>
      </p:sp>
    </p:spTree>
    <p:extLst>
      <p:ext uri="{BB962C8B-B14F-4D97-AF65-F5344CB8AC3E}">
        <p14:creationId xmlns:p14="http://schemas.microsoft.com/office/powerpoint/2010/main" val="42195616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a:buNone/>
            </a:pPr>
            <a:r>
              <a:rPr lang="de-DE" b="1" dirty="0" err="1"/>
              <a:t>SAM‘s</a:t>
            </a:r>
            <a:r>
              <a:rPr lang="de-DE" b="1" dirty="0"/>
              <a:t> durch Lambda </a:t>
            </a:r>
            <a:r>
              <a:rPr lang="de-DE" b="1" dirty="0" err="1"/>
              <a:t>Expressions</a:t>
            </a:r>
            <a:r>
              <a:rPr lang="de-DE" b="1" dirty="0"/>
              <a:t>  (Inline)</a:t>
            </a:r>
            <a:endParaRPr lang="de-DE" dirty="0">
              <a:latin typeface="Courier" panose="02060409020205020404" pitchFamily="49" charset="0"/>
              <a:cs typeface="Courier New" panose="02070309020205020404" pitchFamily="49" charset="0"/>
            </a:endParaRPr>
          </a:p>
          <a:p>
            <a:pPr>
              <a:buNone/>
            </a:pPr>
            <a:endParaRPr lang="en-US" i="1" dirty="0" smtClean="0"/>
          </a:p>
          <a:p>
            <a:pPr>
              <a:buNone/>
            </a:pPr>
            <a:r>
              <a:rPr lang="en-US" i="1" dirty="0" err="1"/>
              <a:t>Bei</a:t>
            </a:r>
            <a:r>
              <a:rPr lang="en-US" i="1" dirty="0"/>
              <a:t> </a:t>
            </a:r>
            <a:r>
              <a:rPr lang="en-US" i="1" u="sng" dirty="0" err="1"/>
              <a:t>späterem</a:t>
            </a:r>
            <a:r>
              <a:rPr lang="en-US" i="1" dirty="0"/>
              <a:t> </a:t>
            </a:r>
            <a:r>
              <a:rPr lang="en-US" i="1" dirty="0" err="1"/>
              <a:t>Klick</a:t>
            </a:r>
            <a:r>
              <a:rPr lang="en-US" i="1" dirty="0"/>
              <a:t> auf Button </a:t>
            </a:r>
            <a:r>
              <a:rPr lang="en-US" i="1" dirty="0" err="1"/>
              <a:t>Dialogbox</a:t>
            </a:r>
            <a:r>
              <a:rPr lang="en-US" i="1" dirty="0"/>
              <a:t> </a:t>
            </a:r>
            <a:r>
              <a:rPr lang="en-US" i="1" dirty="0" err="1"/>
              <a:t>anzeigen</a:t>
            </a:r>
            <a:endParaRPr lang="en-US" i="1" dirty="0" smtClean="0"/>
          </a:p>
          <a:p>
            <a:pPr>
              <a:buNone/>
            </a:pPr>
            <a:r>
              <a:rPr lang="de-DE" sz="1400" dirty="0" err="1">
                <a:latin typeface="Courier New" pitchFamily="49" charset="0"/>
                <a:cs typeface="Courier New" pitchFamily="49" charset="0"/>
              </a:rPr>
              <a:t>EventHandler</a:t>
            </a:r>
            <a:r>
              <a:rPr lang="de-DE" sz="1400" dirty="0">
                <a:latin typeface="Courier New" pitchFamily="49" charset="0"/>
                <a:cs typeface="Courier New" pitchFamily="49" charset="0"/>
              </a:rPr>
              <a:t>&lt;E&gt;{ </a:t>
            </a:r>
            <a:r>
              <a:rPr lang="de-DE" sz="1400" dirty="0" err="1">
                <a:latin typeface="Courier New" pitchFamily="49" charset="0"/>
                <a:cs typeface="Courier New" pitchFamily="49" charset="0"/>
              </a:rPr>
              <a:t>void</a:t>
            </a:r>
            <a:r>
              <a:rPr lang="de-DE" sz="1400" dirty="0">
                <a:latin typeface="Courier New" pitchFamily="49" charset="0"/>
                <a:cs typeface="Courier New" pitchFamily="49" charset="0"/>
              </a:rPr>
              <a:t> handle(E); }</a:t>
            </a:r>
          </a:p>
          <a:p>
            <a:pPr>
              <a:buNone/>
            </a:pPr>
            <a:r>
              <a:rPr lang="de-DE" sz="1400" dirty="0">
                <a:latin typeface="Courier New" pitchFamily="49" charset="0"/>
                <a:cs typeface="Courier New" pitchFamily="49" charset="0"/>
              </a:rPr>
              <a:t>Button         { </a:t>
            </a:r>
            <a:r>
              <a:rPr lang="de-DE" sz="1400" dirty="0" err="1">
                <a:latin typeface="Courier New" pitchFamily="49" charset="0"/>
                <a:cs typeface="Courier New" pitchFamily="49" charset="0"/>
              </a:rPr>
              <a:t>void</a:t>
            </a:r>
            <a:r>
              <a:rPr lang="de-DE" sz="1400" dirty="0">
                <a:latin typeface="Courier New" pitchFamily="49" charset="0"/>
                <a:cs typeface="Courier New" pitchFamily="49" charset="0"/>
              </a:rPr>
              <a:t> </a:t>
            </a:r>
            <a:r>
              <a:rPr lang="de-DE" sz="1400" dirty="0" err="1">
                <a:latin typeface="Courier New" pitchFamily="49" charset="0"/>
                <a:cs typeface="Courier New" pitchFamily="49" charset="0"/>
              </a:rPr>
              <a:t>setOnAction</a:t>
            </a:r>
            <a:r>
              <a:rPr lang="de-DE" sz="1400" dirty="0">
                <a:latin typeface="Courier New" pitchFamily="49" charset="0"/>
                <a:cs typeface="Courier New" pitchFamily="49" charset="0"/>
              </a:rPr>
              <a:t>(</a:t>
            </a:r>
            <a:r>
              <a:rPr lang="de-DE" sz="1400" dirty="0" err="1">
                <a:latin typeface="Courier New" pitchFamily="49" charset="0"/>
                <a:cs typeface="Courier New" pitchFamily="49" charset="0"/>
              </a:rPr>
              <a:t>EventHandler</a:t>
            </a:r>
            <a:r>
              <a:rPr lang="de-DE" sz="1400" dirty="0">
                <a:latin typeface="Courier New" pitchFamily="49" charset="0"/>
                <a:cs typeface="Courier New" pitchFamily="49" charset="0"/>
              </a:rPr>
              <a:t>&lt;</a:t>
            </a:r>
            <a:r>
              <a:rPr lang="de-DE" sz="1400" dirty="0" err="1">
                <a:latin typeface="Courier New" pitchFamily="49" charset="0"/>
                <a:cs typeface="Courier New" pitchFamily="49" charset="0"/>
              </a:rPr>
              <a:t>ActionEvent</a:t>
            </a:r>
            <a:r>
              <a:rPr lang="de-DE" sz="1400" dirty="0">
                <a:latin typeface="Courier New" pitchFamily="49" charset="0"/>
                <a:cs typeface="Courier New" pitchFamily="49" charset="0"/>
              </a:rPr>
              <a:t>&gt;); }</a:t>
            </a:r>
          </a:p>
          <a:p>
            <a:pPr marL="0" indent="0">
              <a:buNone/>
            </a:pPr>
            <a:endParaRPr lang="de-DE" dirty="0" smtClean="0">
              <a:latin typeface="Courier" panose="02060409020205020404" pitchFamily="49" charset="0"/>
              <a:cs typeface="Courier New" panose="02070309020205020404" pitchFamily="49" charset="0"/>
            </a:endParaRPr>
          </a:p>
          <a:p>
            <a:pPr marL="0" indent="0">
              <a:buNone/>
            </a:pPr>
            <a:r>
              <a:rPr lang="de-DE" dirty="0" err="1" smtClean="0">
                <a:latin typeface="Courier New" pitchFamily="49" charset="0"/>
                <a:cs typeface="Courier New" pitchFamily="49" charset="0"/>
              </a:rPr>
              <a:t>Window</a:t>
            </a:r>
            <a:r>
              <a:rPr lang="de-DE" dirty="0" smtClean="0">
                <a:latin typeface="Courier New" pitchFamily="49" charset="0"/>
                <a:cs typeface="Courier New" pitchFamily="49" charset="0"/>
              </a:rPr>
              <a:t> </a:t>
            </a:r>
            <a:r>
              <a:rPr lang="de-DE" dirty="0" err="1" smtClean="0">
                <a:latin typeface="Courier New" pitchFamily="49" charset="0"/>
                <a:cs typeface="Courier New" pitchFamily="49" charset="0"/>
              </a:rPr>
              <a:t>win</a:t>
            </a:r>
            <a:r>
              <a:rPr lang="de-DE" dirty="0">
                <a:latin typeface="Courier New" pitchFamily="49" charset="0"/>
                <a:cs typeface="Courier New" pitchFamily="49" charset="0"/>
              </a:rPr>
              <a:t> </a:t>
            </a:r>
            <a:r>
              <a:rPr lang="de-DE" dirty="0" smtClean="0">
                <a:latin typeface="Courier New" pitchFamily="49" charset="0"/>
                <a:cs typeface="Courier New" pitchFamily="49" charset="0"/>
              </a:rPr>
              <a:t>= ...</a:t>
            </a:r>
          </a:p>
          <a:p>
            <a:pPr marL="0" indent="0">
              <a:buNone/>
            </a:pPr>
            <a:r>
              <a:rPr lang="en-US" dirty="0" err="1" smtClean="0">
                <a:latin typeface="Courier New" pitchFamily="49" charset="0"/>
                <a:cs typeface="Courier New" pitchFamily="49" charset="0"/>
              </a:rPr>
              <a:t>button.setOnAction</a:t>
            </a:r>
            <a:r>
              <a:rPr lang="en-US" dirty="0" smtClean="0">
                <a:latin typeface="Courier New" pitchFamily="49" charset="0"/>
                <a:cs typeface="Courier New" pitchFamily="49" charset="0"/>
              </a:rPr>
              <a:t>(</a:t>
            </a:r>
          </a:p>
          <a:p>
            <a:pPr marL="0" indent="0">
              <a:buNone/>
            </a:pPr>
            <a:r>
              <a:rPr lang="en-US" b="1" dirty="0">
                <a:latin typeface="Courier New" pitchFamily="49" charset="0"/>
                <a:cs typeface="Courier New" pitchFamily="49" charset="0"/>
              </a:rPr>
              <a:t>	</a:t>
            </a:r>
            <a:r>
              <a:rPr lang="de-DE" b="1" dirty="0" smtClean="0">
                <a:latin typeface="Courier New" pitchFamily="49" charset="0"/>
                <a:cs typeface="Courier New" pitchFamily="49" charset="0"/>
              </a:rPr>
              <a:t>e -&gt; </a:t>
            </a:r>
            <a:r>
              <a:rPr lang="en-US" b="1" dirty="0" err="1">
                <a:latin typeface="Courier New" pitchFamily="49" charset="0"/>
                <a:cs typeface="Courier New" pitchFamily="49" charset="0"/>
              </a:rPr>
              <a:t>showMessage</a:t>
            </a:r>
            <a:r>
              <a:rPr lang="en-US" b="1" dirty="0">
                <a:latin typeface="Courier New" pitchFamily="49" charset="0"/>
                <a:cs typeface="Courier New" pitchFamily="49" charset="0"/>
              </a:rPr>
              <a:t>(win, </a:t>
            </a:r>
            <a:r>
              <a:rPr lang="de-DE" b="1" dirty="0">
                <a:latin typeface="Courier New" pitchFamily="49" charset="0"/>
                <a:cs typeface="Courier New" pitchFamily="49" charset="0"/>
              </a:rPr>
              <a:t>"</a:t>
            </a:r>
            <a:r>
              <a:rPr lang="de-DE" b="1" dirty="0" err="1">
                <a:latin typeface="Courier New" pitchFamily="49" charset="0"/>
                <a:cs typeface="Courier New" pitchFamily="49" charset="0"/>
              </a:rPr>
              <a:t>Clicked</a:t>
            </a:r>
            <a:r>
              <a:rPr lang="de-DE" b="1" dirty="0">
                <a:latin typeface="Courier New" pitchFamily="49" charset="0"/>
                <a:cs typeface="Courier New" pitchFamily="49" charset="0"/>
              </a:rPr>
              <a:t>: " + </a:t>
            </a:r>
            <a:r>
              <a:rPr lang="en-US" b="1" dirty="0" err="1">
                <a:latin typeface="Courier New" pitchFamily="49" charset="0"/>
                <a:cs typeface="Courier New" pitchFamily="49" charset="0"/>
              </a:rPr>
              <a:t>e.getTarget</a:t>
            </a:r>
            <a:r>
              <a:rPr lang="en-US" b="1" dirty="0">
                <a:latin typeface="Courier New" pitchFamily="49" charset="0"/>
                <a:cs typeface="Courier New" pitchFamily="49" charset="0"/>
              </a:rPr>
              <a:t>());</a:t>
            </a:r>
            <a:endParaRPr lang="de-DE" dirty="0" smtClean="0">
              <a:latin typeface="Courier New" pitchFamily="49" charset="0"/>
              <a:cs typeface="Courier New" pitchFamily="49" charset="0"/>
            </a:endParaRPr>
          </a:p>
          <a:p>
            <a:pPr marL="0" indent="0">
              <a:buNone/>
            </a:pPr>
            <a:endParaRPr lang="de-DE" i="1" dirty="0">
              <a:latin typeface="Courier New" pitchFamily="49" charset="0"/>
              <a:cs typeface="Courier New" pitchFamily="49" charset="0"/>
            </a:endParaRPr>
          </a:p>
          <a:p>
            <a:pPr marL="0" indent="0">
              <a:buNone/>
            </a:pPr>
            <a:endParaRPr lang="de-DE" i="1" dirty="0" smtClean="0">
              <a:latin typeface="Courier New" pitchFamily="49" charset="0"/>
              <a:cs typeface="Courier New" pitchFamily="49" charset="0"/>
            </a:endParaRPr>
          </a:p>
          <a:p>
            <a:pPr marL="0" indent="0" algn="ctr">
              <a:buNone/>
            </a:pPr>
            <a:r>
              <a:rPr lang="de-DE" sz="2400" b="1" dirty="0" smtClean="0">
                <a:latin typeface="+mj-lt"/>
                <a:cs typeface="Courier New" pitchFamily="49" charset="0"/>
              </a:rPr>
              <a:t>DONE!</a:t>
            </a:r>
            <a:endParaRPr lang="de-DE" sz="2400" b="1" dirty="0">
              <a:latin typeface="+mj-lt"/>
            </a:endParaRPr>
          </a:p>
        </p:txBody>
      </p:sp>
      <p:sp>
        <p:nvSpPr>
          <p:cNvPr id="4" name="Datumsplatzhalter 3"/>
          <p:cNvSpPr>
            <a:spLocks noGrp="1"/>
          </p:cNvSpPr>
          <p:nvPr>
            <p:ph type="dt" sz="half" idx="10"/>
          </p:nvPr>
        </p:nvSpPr>
        <p:spPr/>
        <p:txBody>
          <a:bodyPr/>
          <a:lstStyle/>
          <a:p>
            <a:fld id="{EBD6BE0C-E060-4F99-A9A9-F2CC9B7FBCCF}" type="datetime1">
              <a:rPr lang="de-DE" smtClean="0"/>
              <a:t>03.11.2014</a:t>
            </a:fld>
            <a:endParaRPr lang="de-DE"/>
          </a:p>
        </p:txBody>
      </p:sp>
      <p:sp>
        <p:nvSpPr>
          <p:cNvPr id="6" name="Foliennummernplatzhalter 5"/>
          <p:cNvSpPr>
            <a:spLocks noGrp="1"/>
          </p:cNvSpPr>
          <p:nvPr>
            <p:ph type="sldNum" sz="quarter" idx="12"/>
          </p:nvPr>
        </p:nvSpPr>
        <p:spPr/>
        <p:txBody>
          <a:bodyPr/>
          <a:lstStyle/>
          <a:p>
            <a:fld id="{4903BD85-9D3F-4103-89E5-2FC5446601FE}" type="slidenum">
              <a:rPr lang="de-DE" smtClean="0"/>
              <a:pPr/>
              <a:t>8</a:t>
            </a:fld>
            <a:endParaRPr lang="de-DE"/>
          </a:p>
        </p:txBody>
      </p:sp>
      <p:sp>
        <p:nvSpPr>
          <p:cNvPr id="7" name="Fußzeilenplatzhalter 4"/>
          <p:cNvSpPr>
            <a:spLocks noGrp="1"/>
          </p:cNvSpPr>
          <p:nvPr>
            <p:ph type="ftr" sz="quarter" idx="11"/>
          </p:nvPr>
        </p:nvSpPr>
        <p:spPr>
          <a:xfrm>
            <a:off x="1895112" y="6429396"/>
            <a:ext cx="6034474" cy="365125"/>
          </a:xfrm>
        </p:spPr>
        <p:txBody>
          <a:bodyPr/>
          <a:lstStyle/>
          <a:p>
            <a:r>
              <a:rPr lang="de-DE" dirty="0" smtClean="0"/>
              <a:t>Neuerungen in Java 8</a:t>
            </a:r>
            <a:endParaRPr lang="de-DE" dirty="0"/>
          </a:p>
        </p:txBody>
      </p:sp>
    </p:spTree>
    <p:extLst>
      <p:ext uri="{BB962C8B-B14F-4D97-AF65-F5344CB8AC3E}">
        <p14:creationId xmlns:p14="http://schemas.microsoft.com/office/powerpoint/2010/main" val="2401131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marL="0" indent="0">
              <a:buNone/>
            </a:pPr>
            <a:r>
              <a:rPr lang="de-DE" b="1" dirty="0" smtClean="0"/>
              <a:t>Wofür kann man Lambdas einsetzen?</a:t>
            </a:r>
          </a:p>
          <a:p>
            <a:pPr marL="0" indent="0">
              <a:buNone/>
            </a:pPr>
            <a:endParaRPr lang="de-DE" dirty="0"/>
          </a:p>
          <a:p>
            <a:r>
              <a:rPr lang="de-DE" dirty="0" smtClean="0"/>
              <a:t>Asynchrone Verarbeitung</a:t>
            </a:r>
          </a:p>
          <a:p>
            <a:pPr marL="0" indent="0">
              <a:buNone/>
            </a:pPr>
            <a:r>
              <a:rPr lang="en-US" dirty="0" smtClean="0">
                <a:latin typeface="Courier New" pitchFamily="49" charset="0"/>
                <a:cs typeface="Courier New" pitchFamily="49" charset="0"/>
              </a:rPr>
              <a:t>Runnable answer = </a:t>
            </a:r>
            <a:r>
              <a:rPr lang="en-US" b="1" dirty="0" smtClean="0">
                <a:latin typeface="Courier New" pitchFamily="49" charset="0"/>
                <a:cs typeface="Courier New" pitchFamily="49" charset="0"/>
              </a:rPr>
              <a:t>() -&gt; </a:t>
            </a:r>
            <a:r>
              <a:rPr lang="en-US" b="1" dirty="0" err="1" smtClean="0">
                <a:latin typeface="Courier New" pitchFamily="49" charset="0"/>
                <a:cs typeface="Courier New" pitchFamily="49" charset="0"/>
              </a:rPr>
              <a:t>out.println</a:t>
            </a:r>
            <a:r>
              <a:rPr lang="en-US" b="1" dirty="0" smtClean="0">
                <a:latin typeface="Courier New" pitchFamily="49" charset="0"/>
                <a:cs typeface="Courier New" pitchFamily="49" charset="0"/>
              </a:rPr>
              <a:t>(</a:t>
            </a:r>
            <a:r>
              <a:rPr lang="de-DE" b="1" dirty="0" smtClean="0">
                <a:latin typeface="Courier New" pitchFamily="49" charset="0"/>
                <a:cs typeface="Courier New" pitchFamily="49" charset="0"/>
              </a:rPr>
              <a:t>"</a:t>
            </a:r>
            <a:r>
              <a:rPr lang="en-US" b="1" dirty="0" smtClean="0">
                <a:latin typeface="Courier New" pitchFamily="49" charset="0"/>
                <a:cs typeface="Courier New" pitchFamily="49" charset="0"/>
              </a:rPr>
              <a:t>The Answer is 42</a:t>
            </a:r>
            <a:r>
              <a:rPr lang="de-DE" b="1" dirty="0" smtClean="0">
                <a:latin typeface="Courier New" pitchFamily="49" charset="0"/>
                <a:cs typeface="Courier New" pitchFamily="49" charset="0"/>
              </a:rPr>
              <a:t>"</a:t>
            </a:r>
            <a:r>
              <a:rPr lang="en-US" b="1" dirty="0" smtClean="0">
                <a:latin typeface="Courier New" pitchFamily="49" charset="0"/>
                <a:cs typeface="Courier New" pitchFamily="49" charset="0"/>
              </a:rPr>
              <a:t>);</a:t>
            </a:r>
            <a:endParaRPr lang="en-US" dirty="0" smtClean="0">
              <a:latin typeface="Courier New" pitchFamily="49" charset="0"/>
              <a:cs typeface="Courier New" pitchFamily="49" charset="0"/>
            </a:endParaRPr>
          </a:p>
          <a:p>
            <a:pPr marL="0" indent="0">
              <a:buNone/>
            </a:pPr>
            <a:r>
              <a:rPr lang="en-US" dirty="0" smtClean="0">
                <a:latin typeface="Courier New" pitchFamily="49" charset="0"/>
                <a:cs typeface="Courier New" pitchFamily="49" charset="0"/>
              </a:rPr>
              <a:t>new Thread(answer).</a:t>
            </a:r>
            <a:r>
              <a:rPr lang="en-US" dirty="0">
                <a:latin typeface="Courier New" pitchFamily="49" charset="0"/>
                <a:cs typeface="Courier New" pitchFamily="49" charset="0"/>
              </a:rPr>
              <a:t>start();</a:t>
            </a:r>
            <a:endParaRPr lang="de-DE" dirty="0">
              <a:latin typeface="Courier New" pitchFamily="49" charset="0"/>
              <a:cs typeface="Courier New" pitchFamily="49" charset="0"/>
            </a:endParaRPr>
          </a:p>
          <a:p>
            <a:pPr marL="0" indent="0">
              <a:buNone/>
            </a:pPr>
            <a:endParaRPr lang="en-US" dirty="0" smtClean="0">
              <a:latin typeface="Courier New" pitchFamily="49" charset="0"/>
              <a:cs typeface="Courier New" pitchFamily="49" charset="0"/>
            </a:endParaRPr>
          </a:p>
          <a:p>
            <a:r>
              <a:rPr lang="de-DE" dirty="0" err="1" smtClean="0"/>
              <a:t>Lazyness</a:t>
            </a:r>
            <a:endParaRPr lang="de-DE" dirty="0"/>
          </a:p>
          <a:p>
            <a:pPr marL="0" indent="0">
              <a:buNone/>
            </a:pPr>
            <a:r>
              <a:rPr lang="de-DE" dirty="0" err="1" smtClean="0">
                <a:latin typeface="Courier New" pitchFamily="49" charset="0"/>
                <a:cs typeface="Courier New" pitchFamily="49" charset="0"/>
              </a:rPr>
              <a:t>logger.fine</a:t>
            </a:r>
            <a:r>
              <a:rPr lang="de-DE" dirty="0" smtClean="0">
                <a:latin typeface="Courier New" pitchFamily="49" charset="0"/>
                <a:cs typeface="Courier New" pitchFamily="49" charset="0"/>
              </a:rPr>
              <a:t>(</a:t>
            </a:r>
            <a:r>
              <a:rPr lang="de-DE" b="1" dirty="0" smtClean="0">
                <a:latin typeface="Courier New" pitchFamily="49" charset="0"/>
                <a:cs typeface="Courier New" pitchFamily="49" charset="0"/>
              </a:rPr>
              <a:t>"Expensive </a:t>
            </a:r>
            <a:r>
              <a:rPr lang="de-DE" b="1" dirty="0" err="1" smtClean="0">
                <a:latin typeface="Courier New" pitchFamily="49" charset="0"/>
                <a:cs typeface="Courier New" pitchFamily="49" charset="0"/>
              </a:rPr>
              <a:t>even</a:t>
            </a:r>
            <a:r>
              <a:rPr lang="de-DE" b="1" dirty="0" smtClean="0">
                <a:latin typeface="Courier New" pitchFamily="49" charset="0"/>
                <a:cs typeface="Courier New" pitchFamily="49" charset="0"/>
              </a:rPr>
              <a:t> </a:t>
            </a:r>
            <a:r>
              <a:rPr lang="de-DE" b="1" dirty="0" err="1" smtClean="0">
                <a:latin typeface="Courier New" pitchFamily="49" charset="0"/>
                <a:cs typeface="Courier New" pitchFamily="49" charset="0"/>
              </a:rPr>
              <a:t>if</a:t>
            </a:r>
            <a:r>
              <a:rPr lang="de-DE" b="1" dirty="0" smtClean="0">
                <a:latin typeface="Courier New" pitchFamily="49" charset="0"/>
                <a:cs typeface="Courier New" pitchFamily="49" charset="0"/>
              </a:rPr>
              <a:t> not </a:t>
            </a:r>
            <a:r>
              <a:rPr lang="de-DE" b="1" dirty="0" err="1" smtClean="0">
                <a:latin typeface="Courier New" pitchFamily="49" charset="0"/>
                <a:cs typeface="Courier New" pitchFamily="49" charset="0"/>
              </a:rPr>
              <a:t>logged</a:t>
            </a:r>
            <a:r>
              <a:rPr lang="de-DE" b="1" dirty="0" smtClean="0">
                <a:latin typeface="Courier New" pitchFamily="49" charset="0"/>
                <a:cs typeface="Courier New" pitchFamily="49" charset="0"/>
              </a:rPr>
              <a:t>:" + </a:t>
            </a:r>
            <a:r>
              <a:rPr lang="de-DE" b="1" dirty="0" err="1" smtClean="0">
                <a:latin typeface="Courier New" pitchFamily="49" charset="0"/>
                <a:cs typeface="Courier New" pitchFamily="49" charset="0"/>
              </a:rPr>
              <a:t>veryBigMap</a:t>
            </a:r>
            <a:r>
              <a:rPr lang="de-DE" b="1" dirty="0" smtClean="0">
                <a:latin typeface="Courier New" pitchFamily="49" charset="0"/>
                <a:cs typeface="Courier New" pitchFamily="49" charset="0"/>
              </a:rPr>
              <a:t>);</a:t>
            </a:r>
            <a:endParaRPr lang="de-DE" dirty="0" smtClean="0">
              <a:latin typeface="Courier New" pitchFamily="49" charset="0"/>
              <a:cs typeface="Courier New" pitchFamily="49" charset="0"/>
            </a:endParaRPr>
          </a:p>
          <a:p>
            <a:pPr marL="0" indent="0">
              <a:buNone/>
            </a:pPr>
            <a:r>
              <a:rPr lang="de-DE" dirty="0" err="1" smtClean="0">
                <a:latin typeface="Courier New" pitchFamily="49" charset="0"/>
                <a:cs typeface="Courier New" pitchFamily="49" charset="0"/>
              </a:rPr>
              <a:t>logger.fine</a:t>
            </a:r>
            <a:r>
              <a:rPr lang="de-DE" dirty="0">
                <a:latin typeface="Courier New" pitchFamily="49" charset="0"/>
                <a:cs typeface="Courier New" pitchFamily="49" charset="0"/>
              </a:rPr>
              <a:t>(</a:t>
            </a:r>
            <a:r>
              <a:rPr lang="de-DE" b="1" dirty="0">
                <a:latin typeface="Courier New" pitchFamily="49" charset="0"/>
                <a:cs typeface="Courier New" pitchFamily="49" charset="0"/>
              </a:rPr>
              <a:t>() -&gt; "</a:t>
            </a:r>
            <a:r>
              <a:rPr lang="de-DE" b="1" dirty="0" err="1" smtClean="0">
                <a:latin typeface="Courier New" pitchFamily="49" charset="0"/>
                <a:cs typeface="Courier New" pitchFamily="49" charset="0"/>
              </a:rPr>
              <a:t>Cheap</a:t>
            </a:r>
            <a:r>
              <a:rPr lang="de-DE" b="1" dirty="0" smtClean="0">
                <a:latin typeface="Courier New" pitchFamily="49" charset="0"/>
                <a:cs typeface="Courier New" pitchFamily="49" charset="0"/>
              </a:rPr>
              <a:t> </a:t>
            </a:r>
            <a:r>
              <a:rPr lang="de-DE" b="1" dirty="0" err="1" smtClean="0">
                <a:latin typeface="Courier New" pitchFamily="49" charset="0"/>
                <a:cs typeface="Courier New" pitchFamily="49" charset="0"/>
              </a:rPr>
              <a:t>if</a:t>
            </a:r>
            <a:r>
              <a:rPr lang="de-DE" b="1" dirty="0" smtClean="0">
                <a:latin typeface="Courier New" pitchFamily="49" charset="0"/>
                <a:cs typeface="Courier New" pitchFamily="49" charset="0"/>
              </a:rPr>
              <a:t> not </a:t>
            </a:r>
            <a:r>
              <a:rPr lang="de-DE" b="1" dirty="0" err="1" smtClean="0">
                <a:latin typeface="Courier New" pitchFamily="49" charset="0"/>
                <a:cs typeface="Courier New" pitchFamily="49" charset="0"/>
              </a:rPr>
              <a:t>logged</a:t>
            </a:r>
            <a:r>
              <a:rPr lang="de-DE" b="1" dirty="0" smtClean="0">
                <a:latin typeface="Courier New" pitchFamily="49" charset="0"/>
                <a:cs typeface="Courier New" pitchFamily="49" charset="0"/>
              </a:rPr>
              <a:t>:" </a:t>
            </a:r>
            <a:r>
              <a:rPr lang="de-DE" b="1" dirty="0">
                <a:latin typeface="Courier New" pitchFamily="49" charset="0"/>
                <a:cs typeface="Courier New" pitchFamily="49" charset="0"/>
              </a:rPr>
              <a:t>+ </a:t>
            </a:r>
            <a:r>
              <a:rPr lang="de-DE" b="1" dirty="0" err="1" smtClean="0">
                <a:latin typeface="Courier New" pitchFamily="49" charset="0"/>
                <a:cs typeface="Courier New" pitchFamily="49" charset="0"/>
              </a:rPr>
              <a:t>very</a:t>
            </a:r>
            <a:r>
              <a:rPr lang="de-DE" b="1" dirty="0" err="1">
                <a:latin typeface="Courier New" pitchFamily="49" charset="0"/>
                <a:cs typeface="Courier New" pitchFamily="49" charset="0"/>
              </a:rPr>
              <a:t>B</a:t>
            </a:r>
            <a:r>
              <a:rPr lang="de-DE" b="1" dirty="0" err="1" smtClean="0">
                <a:latin typeface="Courier New" pitchFamily="49" charset="0"/>
                <a:cs typeface="Courier New" pitchFamily="49" charset="0"/>
              </a:rPr>
              <a:t>igMap</a:t>
            </a:r>
            <a:r>
              <a:rPr lang="de-DE" dirty="0" smtClean="0">
                <a:latin typeface="Courier New" pitchFamily="49" charset="0"/>
                <a:cs typeface="Courier New" pitchFamily="49" charset="0"/>
              </a:rPr>
              <a:t>);</a:t>
            </a:r>
            <a:endParaRPr lang="de-DE" dirty="0">
              <a:latin typeface="Courier New" pitchFamily="49" charset="0"/>
              <a:cs typeface="Courier New" pitchFamily="49" charset="0"/>
            </a:endParaRPr>
          </a:p>
          <a:p>
            <a:pPr marL="0" indent="0">
              <a:buNone/>
            </a:pPr>
            <a:endParaRPr lang="de-DE" dirty="0" smtClean="0"/>
          </a:p>
          <a:p>
            <a:r>
              <a:rPr lang="de-DE" dirty="0" smtClean="0"/>
              <a:t>Funktionale Transformation</a:t>
            </a:r>
            <a:endParaRPr lang="de-DE" dirty="0"/>
          </a:p>
          <a:p>
            <a:pPr marL="0" indent="0">
              <a:buNone/>
            </a:pPr>
            <a:r>
              <a:rPr lang="de-DE" dirty="0">
                <a:latin typeface="Courier New" pitchFamily="49" charset="0"/>
                <a:cs typeface="Courier New" pitchFamily="49" charset="0"/>
              </a:rPr>
              <a:t>File dir = ...</a:t>
            </a:r>
          </a:p>
          <a:p>
            <a:pPr marL="0" indent="0">
              <a:buNone/>
            </a:pPr>
            <a:r>
              <a:rPr lang="de-DE" dirty="0">
                <a:latin typeface="Courier New" pitchFamily="49" charset="0"/>
                <a:cs typeface="Courier New" pitchFamily="49" charset="0"/>
              </a:rPr>
              <a:t>File[] </a:t>
            </a:r>
            <a:r>
              <a:rPr lang="de-DE" dirty="0" err="1">
                <a:latin typeface="Courier New" pitchFamily="49" charset="0"/>
                <a:cs typeface="Courier New" pitchFamily="49" charset="0"/>
              </a:rPr>
              <a:t>files</a:t>
            </a:r>
            <a:r>
              <a:rPr lang="de-DE" dirty="0">
                <a:latin typeface="Courier New" pitchFamily="49" charset="0"/>
                <a:cs typeface="Courier New" pitchFamily="49" charset="0"/>
              </a:rPr>
              <a:t> = </a:t>
            </a:r>
            <a:r>
              <a:rPr lang="de-DE" dirty="0" err="1">
                <a:latin typeface="Courier New" pitchFamily="49" charset="0"/>
                <a:cs typeface="Courier New" pitchFamily="49" charset="0"/>
              </a:rPr>
              <a:t>dir.listFiles</a:t>
            </a:r>
            <a:r>
              <a:rPr lang="de-DE" dirty="0">
                <a:latin typeface="Courier New" pitchFamily="49" charset="0"/>
                <a:cs typeface="Courier New" pitchFamily="49" charset="0"/>
              </a:rPr>
              <a:t>(</a:t>
            </a:r>
            <a:r>
              <a:rPr lang="de-DE" b="1" dirty="0">
                <a:latin typeface="Courier New" pitchFamily="49" charset="0"/>
                <a:cs typeface="Courier New" pitchFamily="49" charset="0"/>
              </a:rPr>
              <a:t>f -&gt; </a:t>
            </a:r>
            <a:r>
              <a:rPr lang="de-DE" b="1" dirty="0" err="1">
                <a:latin typeface="Courier New" pitchFamily="49" charset="0"/>
                <a:cs typeface="Courier New" pitchFamily="49" charset="0"/>
              </a:rPr>
              <a:t>f.isFile</a:t>
            </a:r>
            <a:r>
              <a:rPr lang="de-DE" b="1" dirty="0">
                <a:latin typeface="Courier New" pitchFamily="49" charset="0"/>
                <a:cs typeface="Courier New" pitchFamily="49" charset="0"/>
              </a:rPr>
              <a:t>()</a:t>
            </a:r>
            <a:r>
              <a:rPr lang="de-DE" dirty="0">
                <a:latin typeface="Courier New" pitchFamily="49" charset="0"/>
                <a:cs typeface="Courier New" pitchFamily="49" charset="0"/>
              </a:rPr>
              <a:t>);</a:t>
            </a:r>
            <a:endParaRPr lang="en-US" dirty="0">
              <a:latin typeface="Courier New" pitchFamily="49" charset="0"/>
              <a:cs typeface="Courier New" pitchFamily="49" charset="0"/>
            </a:endParaRPr>
          </a:p>
          <a:p>
            <a:pPr marL="0" indent="0">
              <a:buNone/>
            </a:pPr>
            <a:endParaRPr lang="de-DE" dirty="0" smtClean="0"/>
          </a:p>
        </p:txBody>
      </p:sp>
      <p:sp>
        <p:nvSpPr>
          <p:cNvPr id="7" name="Datumsplatzhalter 3"/>
          <p:cNvSpPr>
            <a:spLocks noGrp="1"/>
          </p:cNvSpPr>
          <p:nvPr>
            <p:ph type="dt" sz="half" idx="10"/>
          </p:nvPr>
        </p:nvSpPr>
        <p:spPr>
          <a:xfrm>
            <a:off x="541848" y="6429396"/>
            <a:ext cx="815442" cy="365125"/>
          </a:xfrm>
        </p:spPr>
        <p:txBody>
          <a:bodyPr/>
          <a:lstStyle/>
          <a:p>
            <a:fld id="{EBD6BE0C-E060-4F99-A9A9-F2CC9B7FBCCF}" type="datetime1">
              <a:rPr lang="de-DE" smtClean="0"/>
              <a:t>03.11.2014</a:t>
            </a:fld>
            <a:endParaRPr lang="de-DE"/>
          </a:p>
        </p:txBody>
      </p:sp>
      <p:sp>
        <p:nvSpPr>
          <p:cNvPr id="8" name="Foliennummernplatzhalter 5"/>
          <p:cNvSpPr>
            <a:spLocks noGrp="1"/>
          </p:cNvSpPr>
          <p:nvPr>
            <p:ph type="sldNum" sz="quarter" idx="12"/>
          </p:nvPr>
        </p:nvSpPr>
        <p:spPr>
          <a:xfrm>
            <a:off x="1357290" y="6429396"/>
            <a:ext cx="503238" cy="365125"/>
          </a:xfrm>
        </p:spPr>
        <p:txBody>
          <a:bodyPr/>
          <a:lstStyle/>
          <a:p>
            <a:fld id="{4903BD85-9D3F-4103-89E5-2FC5446601FE}" type="slidenum">
              <a:rPr lang="de-DE" smtClean="0"/>
              <a:pPr/>
              <a:t>9</a:t>
            </a:fld>
            <a:endParaRPr lang="de-DE"/>
          </a:p>
        </p:txBody>
      </p:sp>
      <p:sp>
        <p:nvSpPr>
          <p:cNvPr id="9" name="Fußzeilenplatzhalter 4"/>
          <p:cNvSpPr>
            <a:spLocks noGrp="1"/>
          </p:cNvSpPr>
          <p:nvPr>
            <p:ph type="ftr" sz="quarter" idx="11"/>
          </p:nvPr>
        </p:nvSpPr>
        <p:spPr>
          <a:xfrm>
            <a:off x="1895112" y="6429396"/>
            <a:ext cx="6034474" cy="365125"/>
          </a:xfrm>
        </p:spPr>
        <p:txBody>
          <a:bodyPr/>
          <a:lstStyle/>
          <a:p>
            <a:r>
              <a:rPr lang="de-DE" dirty="0" smtClean="0"/>
              <a:t>Neuerungen in Java 8</a:t>
            </a:r>
            <a:endParaRPr lang="de-DE" dirty="0"/>
          </a:p>
        </p:txBody>
      </p:sp>
    </p:spTree>
    <p:extLst>
      <p:ext uri="{BB962C8B-B14F-4D97-AF65-F5344CB8AC3E}">
        <p14:creationId xmlns:p14="http://schemas.microsoft.com/office/powerpoint/2010/main" val="2697018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1" end="11"/>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adesso summit_2013">
  <a:themeElements>
    <a:clrScheme name="adesso Farben">
      <a:dk1>
        <a:sysClr val="windowText" lastClr="000000"/>
      </a:dk1>
      <a:lt1>
        <a:sysClr val="window" lastClr="FFFFFF"/>
      </a:lt1>
      <a:dk2>
        <a:srgbClr val="888279"/>
      </a:dk2>
      <a:lt2>
        <a:srgbClr val="B8B2AB"/>
      </a:lt2>
      <a:accent1>
        <a:srgbClr val="B8B2AB"/>
      </a:accent1>
      <a:accent2>
        <a:srgbClr val="888279"/>
      </a:accent2>
      <a:accent3>
        <a:srgbClr val="968C43"/>
      </a:accent3>
      <a:accent4>
        <a:srgbClr val="5E5200"/>
      </a:accent4>
      <a:accent5>
        <a:srgbClr val="D36E24"/>
      </a:accent5>
      <a:accent6>
        <a:srgbClr val="006EC7"/>
      </a:accent6>
      <a:hlink>
        <a:srgbClr val="006EC7"/>
      </a:hlink>
      <a:folHlink>
        <a:srgbClr val="F6A800"/>
      </a:folHlink>
    </a:clrScheme>
    <a:fontScheme name="Arial adesso">
      <a:majorFont>
        <a:latin typeface="Arial"/>
        <a:ea typeface=""/>
        <a:cs typeface=""/>
      </a:majorFont>
      <a:minorFont>
        <a:latin typeface="Arial"/>
        <a:ea typeface=""/>
        <a:cs typeface=""/>
      </a:minorFont>
    </a:fontScheme>
    <a:fmtScheme name="Ananke">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 xmlns:thm15="http://schemas.microsoft.com/office/thememl/2012/main" name="adesso summit_2013.potx" id="{614D85E4-DBBD-4D50-A57D-163037EFA7DC}" vid="{F7E9FA15-E344-4953-9E80-471D6AF030BE}"/>
    </a:ext>
  </a:extLst>
</a:theme>
</file>

<file path=ppt/theme/theme2.xml><?xml version="1.0" encoding="utf-8"?>
<a:theme xmlns:a="http://schemas.openxmlformats.org/drawingml/2006/main" name="adesso Master">
  <a:themeElements>
    <a:clrScheme name="adesso Farben">
      <a:dk1>
        <a:sysClr val="windowText" lastClr="000000"/>
      </a:dk1>
      <a:lt1>
        <a:sysClr val="window" lastClr="FFFFFF"/>
      </a:lt1>
      <a:dk2>
        <a:srgbClr val="888279"/>
      </a:dk2>
      <a:lt2>
        <a:srgbClr val="B8B2AB"/>
      </a:lt2>
      <a:accent1>
        <a:srgbClr val="B8B2AB"/>
      </a:accent1>
      <a:accent2>
        <a:srgbClr val="888279"/>
      </a:accent2>
      <a:accent3>
        <a:srgbClr val="968C43"/>
      </a:accent3>
      <a:accent4>
        <a:srgbClr val="5E5200"/>
      </a:accent4>
      <a:accent5>
        <a:srgbClr val="D36E24"/>
      </a:accent5>
      <a:accent6>
        <a:srgbClr val="006EC7"/>
      </a:accent6>
      <a:hlink>
        <a:srgbClr val="006EC7"/>
      </a:hlink>
      <a:folHlink>
        <a:srgbClr val="F6A800"/>
      </a:folHlink>
    </a:clrScheme>
    <a:fontScheme name="Arial adesso">
      <a:majorFont>
        <a:latin typeface="Arial"/>
        <a:ea typeface=""/>
        <a:cs typeface=""/>
      </a:majorFont>
      <a:minorFont>
        <a:latin typeface="Arial"/>
        <a:ea typeface=""/>
        <a:cs typeface=""/>
      </a:minorFont>
    </a:fontScheme>
    <a:fmtScheme name="Ananke">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adesso summit_2013</Template>
  <TotalTime>0</TotalTime>
  <Words>4350</Words>
  <Application>Microsoft Office PowerPoint</Application>
  <PresentationFormat>Bildschirmpräsentation (4:3)</PresentationFormat>
  <Paragraphs>842</Paragraphs>
  <Slides>40</Slides>
  <Notes>35</Notes>
  <HiddenSlides>0</HiddenSlides>
  <MMClips>0</MMClips>
  <ScaleCrop>false</ScaleCrop>
  <HeadingPairs>
    <vt:vector size="4" baseType="variant">
      <vt:variant>
        <vt:lpstr>Design</vt:lpstr>
      </vt:variant>
      <vt:variant>
        <vt:i4>2</vt:i4>
      </vt:variant>
      <vt:variant>
        <vt:lpstr>Folientitel</vt:lpstr>
      </vt:variant>
      <vt:variant>
        <vt:i4>40</vt:i4>
      </vt:variant>
    </vt:vector>
  </HeadingPairs>
  <TitlesOfParts>
    <vt:vector size="42" baseType="lpstr">
      <vt:lpstr>adesso summit_2013</vt:lpstr>
      <vt:lpstr>adesso Master</vt:lpstr>
      <vt:lpstr>Neuerungen in Java 8</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So long…  Wenns später noch Fragen gibt: giese@adesso.de </vt:lpstr>
      <vt:lpstr>PowerPoint-Präsentation</vt:lpstr>
    </vt:vector>
  </TitlesOfParts>
  <Company>adesso AG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Alternativer Titel  Alternativer Titel  Arial, 30pt normal)</dc:title>
  <dc:creator>ad7/ad7</dc:creator>
  <cp:lastModifiedBy>ad7/ad7</cp:lastModifiedBy>
  <cp:revision>1515</cp:revision>
  <dcterms:created xsi:type="dcterms:W3CDTF">2013-11-27T17:26:44Z</dcterms:created>
  <dcterms:modified xsi:type="dcterms:W3CDTF">2014-11-03T17:24:51Z</dcterms:modified>
</cp:coreProperties>
</file>